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169"/>
  </p:notesMasterIdLst>
  <p:sldIdLst>
    <p:sldId id="457" r:id="rId2"/>
    <p:sldId id="541" r:id="rId3"/>
    <p:sldId id="331" r:id="rId4"/>
    <p:sldId id="332" r:id="rId5"/>
    <p:sldId id="333" r:id="rId6"/>
    <p:sldId id="305" r:id="rId7"/>
    <p:sldId id="460" r:id="rId8"/>
    <p:sldId id="461" r:id="rId9"/>
    <p:sldId id="462" r:id="rId10"/>
    <p:sldId id="463" r:id="rId11"/>
    <p:sldId id="464" r:id="rId12"/>
    <p:sldId id="308" r:id="rId13"/>
    <p:sldId id="465" r:id="rId14"/>
    <p:sldId id="466" r:id="rId15"/>
    <p:sldId id="467" r:id="rId16"/>
    <p:sldId id="468" r:id="rId17"/>
    <p:sldId id="469" r:id="rId18"/>
    <p:sldId id="470" r:id="rId19"/>
    <p:sldId id="471" r:id="rId20"/>
    <p:sldId id="472" r:id="rId21"/>
    <p:sldId id="473" r:id="rId22"/>
    <p:sldId id="313" r:id="rId23"/>
    <p:sldId id="314" r:id="rId24"/>
    <p:sldId id="474" r:id="rId25"/>
    <p:sldId id="315" r:id="rId26"/>
    <p:sldId id="321" r:id="rId27"/>
    <p:sldId id="317" r:id="rId28"/>
    <p:sldId id="322" r:id="rId29"/>
    <p:sldId id="318" r:id="rId30"/>
    <p:sldId id="323" r:id="rId31"/>
    <p:sldId id="478" r:id="rId32"/>
    <p:sldId id="479" r:id="rId33"/>
    <p:sldId id="324" r:id="rId34"/>
    <p:sldId id="325" r:id="rId35"/>
    <p:sldId id="475" r:id="rId36"/>
    <p:sldId id="326" r:id="rId37"/>
    <p:sldId id="329" r:id="rId38"/>
    <p:sldId id="334" r:id="rId39"/>
    <p:sldId id="476" r:id="rId40"/>
    <p:sldId id="335" r:id="rId41"/>
    <p:sldId id="336" r:id="rId42"/>
    <p:sldId id="337" r:id="rId43"/>
    <p:sldId id="339" r:id="rId44"/>
    <p:sldId id="340" r:id="rId45"/>
    <p:sldId id="341" r:id="rId46"/>
    <p:sldId id="342" r:id="rId47"/>
    <p:sldId id="480" r:id="rId48"/>
    <p:sldId id="481" r:id="rId49"/>
    <p:sldId id="343" r:id="rId50"/>
    <p:sldId id="327" r:id="rId51"/>
    <p:sldId id="344" r:id="rId52"/>
    <p:sldId id="347" r:id="rId53"/>
    <p:sldId id="530" r:id="rId54"/>
    <p:sldId id="531" r:id="rId55"/>
    <p:sldId id="477" r:id="rId56"/>
    <p:sldId id="482" r:id="rId57"/>
    <p:sldId id="348" r:id="rId58"/>
    <p:sldId id="351" r:id="rId59"/>
    <p:sldId id="350" r:id="rId60"/>
    <p:sldId id="353" r:id="rId61"/>
    <p:sldId id="354" r:id="rId62"/>
    <p:sldId id="355" r:id="rId63"/>
    <p:sldId id="483" r:id="rId64"/>
    <p:sldId id="356" r:id="rId65"/>
    <p:sldId id="357" r:id="rId66"/>
    <p:sldId id="358" r:id="rId67"/>
    <p:sldId id="359" r:id="rId68"/>
    <p:sldId id="360" r:id="rId69"/>
    <p:sldId id="361" r:id="rId70"/>
    <p:sldId id="362" r:id="rId71"/>
    <p:sldId id="363" r:id="rId72"/>
    <p:sldId id="364" r:id="rId73"/>
    <p:sldId id="365" r:id="rId74"/>
    <p:sldId id="366" r:id="rId75"/>
    <p:sldId id="367" r:id="rId76"/>
    <p:sldId id="368" r:id="rId77"/>
    <p:sldId id="369" r:id="rId78"/>
    <p:sldId id="370" r:id="rId79"/>
    <p:sldId id="371" r:id="rId80"/>
    <p:sldId id="372" r:id="rId81"/>
    <p:sldId id="373" r:id="rId82"/>
    <p:sldId id="374" r:id="rId83"/>
    <p:sldId id="375" r:id="rId84"/>
    <p:sldId id="376" r:id="rId85"/>
    <p:sldId id="377" r:id="rId86"/>
    <p:sldId id="378" r:id="rId87"/>
    <p:sldId id="379" r:id="rId88"/>
    <p:sldId id="380" r:id="rId89"/>
    <p:sldId id="484" r:id="rId90"/>
    <p:sldId id="485" r:id="rId91"/>
    <p:sldId id="486" r:id="rId92"/>
    <p:sldId id="487" r:id="rId93"/>
    <p:sldId id="488" r:id="rId94"/>
    <p:sldId id="489" r:id="rId95"/>
    <p:sldId id="490" r:id="rId96"/>
    <p:sldId id="491" r:id="rId97"/>
    <p:sldId id="492" r:id="rId98"/>
    <p:sldId id="493" r:id="rId99"/>
    <p:sldId id="392" r:id="rId100"/>
    <p:sldId id="394" r:id="rId101"/>
    <p:sldId id="395" r:id="rId102"/>
    <p:sldId id="396" r:id="rId103"/>
    <p:sldId id="397" r:id="rId104"/>
    <p:sldId id="398" r:id="rId105"/>
    <p:sldId id="399" r:id="rId106"/>
    <p:sldId id="400" r:id="rId107"/>
    <p:sldId id="401" r:id="rId108"/>
    <p:sldId id="402" r:id="rId109"/>
    <p:sldId id="403" r:id="rId110"/>
    <p:sldId id="410" r:id="rId111"/>
    <p:sldId id="411" r:id="rId112"/>
    <p:sldId id="413" r:id="rId113"/>
    <p:sldId id="414" r:id="rId114"/>
    <p:sldId id="415" r:id="rId115"/>
    <p:sldId id="416" r:id="rId116"/>
    <p:sldId id="417" r:id="rId117"/>
    <p:sldId id="418" r:id="rId118"/>
    <p:sldId id="419" r:id="rId119"/>
    <p:sldId id="420" r:id="rId120"/>
    <p:sldId id="421" r:id="rId121"/>
    <p:sldId id="422" r:id="rId122"/>
    <p:sldId id="423" r:id="rId123"/>
    <p:sldId id="424" r:id="rId124"/>
    <p:sldId id="425" r:id="rId125"/>
    <p:sldId id="427" r:id="rId126"/>
    <p:sldId id="502" r:id="rId127"/>
    <p:sldId id="503" r:id="rId128"/>
    <p:sldId id="504" r:id="rId129"/>
    <p:sldId id="505" r:id="rId130"/>
    <p:sldId id="506" r:id="rId131"/>
    <p:sldId id="428" r:id="rId132"/>
    <p:sldId id="507" r:id="rId133"/>
    <p:sldId id="508" r:id="rId134"/>
    <p:sldId id="412" r:id="rId135"/>
    <p:sldId id="510" r:id="rId136"/>
    <p:sldId id="509" r:id="rId137"/>
    <p:sldId id="346" r:id="rId138"/>
    <p:sldId id="511" r:id="rId139"/>
    <p:sldId id="512" r:id="rId140"/>
    <p:sldId id="513" r:id="rId141"/>
    <p:sldId id="514" r:id="rId142"/>
    <p:sldId id="515" r:id="rId143"/>
    <p:sldId id="516" r:id="rId144"/>
    <p:sldId id="517" r:id="rId145"/>
    <p:sldId id="518" r:id="rId146"/>
    <p:sldId id="519" r:id="rId147"/>
    <p:sldId id="520" r:id="rId148"/>
    <p:sldId id="521" r:id="rId149"/>
    <p:sldId id="522" r:id="rId150"/>
    <p:sldId id="431" r:id="rId151"/>
    <p:sldId id="523" r:id="rId152"/>
    <p:sldId id="524" r:id="rId153"/>
    <p:sldId id="525" r:id="rId154"/>
    <p:sldId id="527" r:id="rId155"/>
    <p:sldId id="526" r:id="rId156"/>
    <p:sldId id="432" r:id="rId157"/>
    <p:sldId id="528" r:id="rId158"/>
    <p:sldId id="529" r:id="rId159"/>
    <p:sldId id="532" r:id="rId160"/>
    <p:sldId id="533" r:id="rId161"/>
    <p:sldId id="534" r:id="rId162"/>
    <p:sldId id="539" r:id="rId163"/>
    <p:sldId id="536" r:id="rId164"/>
    <p:sldId id="537" r:id="rId165"/>
    <p:sldId id="538" r:id="rId166"/>
    <p:sldId id="535" r:id="rId167"/>
    <p:sldId id="540" r:id="rId168"/>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6" autoAdjust="0"/>
    <p:restoredTop sz="73282" autoAdjust="0"/>
  </p:normalViewPr>
  <p:slideViewPr>
    <p:cSldViewPr>
      <p:cViewPr>
        <p:scale>
          <a:sx n="82" d="100"/>
          <a:sy n="82" d="100"/>
        </p:scale>
        <p:origin x="-16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9329"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3264" y="4423967"/>
            <a:ext cx="5619747" cy="4190206"/>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9329"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We’re</a:t>
            </a:r>
            <a:r>
              <a:rPr lang="en-US" baseline="0" smtClean="0"/>
              <a:t> going to move on to bibliographic records now from authority records and the title of this module has to equivocate a bit because some bits of the work and expression description takes place in the bibliographic record, not the authority record. What we will </a:t>
            </a:r>
            <a:r>
              <a:rPr lang="en-US" i="1" baseline="0" smtClean="0"/>
              <a:t>not</a:t>
            </a:r>
            <a:r>
              <a:rPr lang="en-US" i="0" baseline="0" smtClean="0"/>
              <a:t> be covering in this module is relationships, that is, access points. This module will concentrate on books; other formats later.</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102177066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9BBD109-5D87-4B5C-88A0-57952BDE07E2}" type="slidenum">
              <a:rPr lang="en-US" smtClean="0"/>
              <a:pPr/>
              <a:t>100</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smtClean="0"/>
              <a:t>EVERYONE TURN TO 3.2. </a:t>
            </a:r>
            <a:r>
              <a:rPr lang="en-US" smtClean="0"/>
              <a:t>This is a complete list of the media types in RDA</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905C1CA3-70F1-457E-9F0D-9A807C98613D}" type="slidenum">
              <a:rPr lang="en-US" smtClean="0"/>
              <a:pPr/>
              <a:t>101</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96E2C35-FE34-4017-B3B5-2E556C46774B}" type="slidenum">
              <a:rPr lang="en-US" smtClean="0"/>
              <a:pPr/>
              <a:t>102</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everyone turn to 3.3</a:t>
            </a: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5623AB9-2529-4C72-8631-2D356398FB8A}" type="slidenum">
              <a:rPr lang="en-US" smtClean="0"/>
              <a:pPr/>
              <a:t>103</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a:p>
            <a:endParaRPr lang="en-US" smtClean="0"/>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F519DF2-78FA-4540-B038-81671F735F88}" type="slidenum">
              <a:rPr lang="en-US" smtClean="0"/>
              <a:pPr/>
              <a:t>104</a:t>
            </a:fld>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smtClean="0"/>
              <a:t>Everyone</a:t>
            </a:r>
            <a:r>
              <a:rPr lang="en-US" b="1" baseline="0" smtClean="0"/>
              <a:t> turn to 6.9. Note this is in Chapter 6 because it’s an attribute of expression.</a:t>
            </a:r>
            <a:endParaRPr lang="en-US" b="1" smtClean="0"/>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ECB86E5-D917-46CD-ACD4-E94B281CA421}" type="slidenum">
              <a:rPr lang="en-US" smtClean="0"/>
              <a:pPr/>
              <a:t>105</a:t>
            </a:fld>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the code rdacontent had been established marccontent; it was changed June 18, 2010.</a:t>
            </a: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3AEB4D3-4C59-419B-B956-E5ACFF9C9704}" type="slidenum">
              <a:rPr lang="en-US" smtClean="0"/>
              <a:pPr/>
              <a:t>106</a:t>
            </a:fld>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1ADC875-C3C1-4C59-8AB7-DDDDD08B1865}" type="slidenum">
              <a:rPr lang="en-US" smtClean="0"/>
              <a:pPr/>
              <a:t>107</a:t>
            </a:fld>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Media type is not core, might not be in all RDA records (somewhat duplicative of carrier type).</a:t>
            </a:r>
          </a:p>
          <a:p>
            <a:pPr eaLnBrk="1" hangingPunct="1">
              <a:spcBef>
                <a:spcPct val="0"/>
              </a:spcBef>
            </a:pPr>
            <a:r>
              <a:rPr lang="en-US" smtClean="0"/>
              <a:t>These types are not only clearer than the GMD, they can be used to limit searches in very precise ways.</a:t>
            </a: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0181A88-A4F4-44A7-B9E5-CE043112E33C}" type="slidenum">
              <a:rPr lang="en-US" smtClean="0"/>
              <a:pPr/>
              <a:t>108</a:t>
            </a:fld>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151A631-5D36-40AA-869F-0C4A07118E26}" type="slidenum">
              <a:rPr lang="en-US" smtClean="0"/>
              <a:pPr/>
              <a:t>109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a:t>
            </a:fld>
            <a:endParaRPr lang="en-US"/>
          </a:p>
        </p:txBody>
      </p:sp>
    </p:spTree>
    <p:extLst>
      <p:ext uri="{BB962C8B-B14F-4D97-AF65-F5344CB8AC3E}">
        <p14:creationId xmlns:p14="http://schemas.microsoft.com/office/powerpoint/2010/main" val="94537810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A29236D-7DFD-4FD1-B4F8-B10B4604A30E}" type="slidenum">
              <a:rPr lang="en-US" smtClean="0"/>
              <a:pPr/>
              <a:t>110</a:t>
            </a:fld>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111</a:t>
            </a:fld>
            <a:endParaRPr lang="en-US"/>
          </a:p>
        </p:txBody>
      </p:sp>
    </p:spTree>
    <p:extLst>
      <p:ext uri="{BB962C8B-B14F-4D97-AF65-F5344CB8AC3E}">
        <p14:creationId xmlns:p14="http://schemas.microsoft.com/office/powerpoint/2010/main" val="7199052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Some general consideration </a:t>
            </a: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C15EB1C-E82C-49E5-A11B-2864B0C6FFDB}" type="slidenum">
              <a:rPr lang="en-US" smtClean="0"/>
              <a:pPr/>
              <a:t>112</a:t>
            </a:fld>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113</a:t>
            </a:fld>
            <a:endParaRPr lang="en-US"/>
          </a:p>
        </p:txBody>
      </p:sp>
    </p:spTree>
    <p:extLst>
      <p:ext uri="{BB962C8B-B14F-4D97-AF65-F5344CB8AC3E}">
        <p14:creationId xmlns:p14="http://schemas.microsoft.com/office/powerpoint/2010/main" val="6294661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6A2B02F-DB12-4C71-9505-90AA1DF65ECC}" type="slidenum">
              <a:rPr lang="en-US" smtClean="0"/>
              <a:pPr/>
              <a:t>114</a:t>
            </a:fld>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86E495E-08AC-4BA5-A2F3-041F7D1FA298}" type="slidenum">
              <a:rPr lang="en-US" smtClean="0"/>
              <a:pPr/>
              <a:t>115</a:t>
            </a:fld>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4469681-7A98-4FB2-B527-152B64EFF5F4}" type="slidenum">
              <a:rPr lang="en-US" smtClean="0"/>
              <a:pPr/>
              <a:t>116</a:t>
            </a:fld>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401B01D-052E-4D7D-A56E-0DA467018B86}" type="slidenum">
              <a:rPr lang="en-US" smtClean="0"/>
              <a:pPr/>
              <a:t>117</a:t>
            </a:fld>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3AEA693-6FA3-4900-A0B8-AB1E9F9D39CB}" type="slidenum">
              <a:rPr lang="en-US" smtClean="0"/>
              <a:pPr/>
              <a:t>118</a:t>
            </a:fld>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We’ll only cover text here.</a:t>
            </a: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AD8D496-169C-4E57-89EA-9AB790551B74}" type="slidenum">
              <a:rPr lang="en-US" smtClean="0"/>
              <a:pPr/>
              <a:t>119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Everyone please now open RDA to 2.3. You</a:t>
            </a:r>
            <a:r>
              <a:rPr lang="en-US" b="1" baseline="0" smtClean="0"/>
              <a:t> do not need to memorize the list in 1.3. The core requirements are repeated within the text.</a:t>
            </a:r>
            <a:endParaRPr lang="en-US" b="1"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EC1E166-0F2E-4C4F-B827-823FCEE14778}" type="slidenum">
              <a:rPr lang="en-US" smtClean="0"/>
              <a:pPr/>
              <a:t>12</a:t>
            </a:fld>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Instructions for physical vs. bibliographic volumes are 3.4.5.16.</a:t>
            </a: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20ADFD0-FF0E-4DFD-B5D6-8E84ACBFA109}" type="slidenum">
              <a:rPr lang="en-US" smtClean="0"/>
              <a:pPr/>
              <a:t>120</a:t>
            </a:fld>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94842A5-37BD-498B-828E-3ED6B7F2E811}" type="slidenum">
              <a:rPr lang="en-US" smtClean="0"/>
              <a:pPr/>
              <a:t>121</a:t>
            </a:fld>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CD833E3-7D43-4C1D-97A6-F6FFA53520F6}" type="slidenum">
              <a:rPr lang="en-US" smtClean="0"/>
              <a:pPr/>
              <a:t>122</a:t>
            </a:fld>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123</a:t>
            </a:fld>
            <a:endParaRPr lang="en-US"/>
          </a:p>
        </p:txBody>
      </p:sp>
    </p:spTree>
    <p:extLst>
      <p:ext uri="{BB962C8B-B14F-4D97-AF65-F5344CB8AC3E}">
        <p14:creationId xmlns:p14="http://schemas.microsoft.com/office/powerpoint/2010/main" val="270116592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BBE24AE-9E42-4D72-9FDD-E5C373AB8C41}" type="slidenum">
              <a:rPr lang="en-US" smtClean="0"/>
              <a:pPr/>
              <a:t>124</a:t>
            </a:fld>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125</a:t>
            </a:fld>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126</a:t>
            </a:fld>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127</a:t>
            </a:fld>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128</a:t>
            </a:fld>
            <a:endParaRPr lang="en-US"/>
          </a:p>
        </p:txBody>
      </p:sp>
    </p:spTree>
    <p:extLst>
      <p:ext uri="{BB962C8B-B14F-4D97-AF65-F5344CB8AC3E}">
        <p14:creationId xmlns:p14="http://schemas.microsoft.com/office/powerpoint/2010/main" val="245312268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155987451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Two</a:t>
            </a:r>
            <a:r>
              <a:rPr lang="en-US" baseline="0" smtClean="0"/>
              <a:t> reasons for not giving the roman numerals from the second volume: 1. </a:t>
            </a:r>
            <a:r>
              <a:rPr lang="en-US" b="1" baseline="0" smtClean="0"/>
              <a:t>reread last sentence of 3.4.5.17.</a:t>
            </a:r>
            <a:r>
              <a:rPr lang="en-US" b="0" baseline="0" smtClean="0"/>
              <a:t> 2. If you look carefully at the numbering, those numbers are not a separate sequence. There are really only two sequences in this set, the first (ending with xx in v. 1) and the second, which switches back and forth between arabic and roman numerals--it goes 1-330, then xx, then starts again with 347. The volume 2 xx are the missing pages between 330 and 347 (I know the math doesn’t add up perfectly but probably the printer had to fit in a few extra preliminary pages after the second volume was set).</a:t>
            </a:r>
            <a:endParaRPr lang="en-US" smtClean="0"/>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130</a:t>
            </a:fld>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7.15 and 7.17. together</a:t>
            </a:r>
            <a:endParaRPr lang="en-US" b="1"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FF89DB1-C2DC-4481-A910-27E8ED9AEA83}" type="slidenum">
              <a:rPr lang="en-US" smtClean="0"/>
              <a:pPr/>
              <a:t>131</a:t>
            </a:fld>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A29236D-7DFD-4FD1-B4F8-B10B4604A30E}" type="slidenum">
              <a:rPr lang="en-US" smtClean="0"/>
              <a:pPr/>
              <a:t>132</a:t>
            </a:fld>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133</a:t>
            </a:fld>
            <a:endParaRPr lang="en-US"/>
          </a:p>
        </p:txBody>
      </p:sp>
    </p:spTree>
    <p:extLst>
      <p:ext uri="{BB962C8B-B14F-4D97-AF65-F5344CB8AC3E}">
        <p14:creationId xmlns:p14="http://schemas.microsoft.com/office/powerpoint/2010/main" val="61595647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together 3.5.1.4.14</a:t>
            </a:r>
          </a:p>
          <a:p>
            <a:endParaRPr lang="en-US" b="1" smtClean="0"/>
          </a:p>
          <a:p>
            <a:r>
              <a:rPr lang="en-US" b="1" smtClean="0"/>
              <a:t>There is an alternative to record dimensions in another system of measurment preferred by the agency.</a:t>
            </a: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A576ACA-DA21-4175-B08C-7AFE3344AA6C}" type="slidenum">
              <a:rPr lang="en-US" smtClean="0"/>
              <a:pPr/>
              <a:t>134</a:t>
            </a:fld>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a:p>
            <a:endParaRPr lang="en-US" b="1" smtClean="0"/>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A576ACA-DA21-4175-B08C-7AFE3344AA6C}" type="slidenum">
              <a:rPr lang="en-US" smtClean="0"/>
              <a:pPr/>
              <a:t>135</a:t>
            </a:fld>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A29236D-7DFD-4FD1-B4F8-B10B4604A30E}" type="slidenum">
              <a:rPr lang="en-US" smtClean="0"/>
              <a:pPr/>
              <a:t>136</a:t>
            </a:fld>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Sun stone has a period at the end because (as we shall see) a series statement</a:t>
            </a:r>
            <a:r>
              <a:rPr lang="en-US" baseline="0" smtClean="0"/>
              <a:t> is recorded in 490 of its record.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137</a:t>
            </a:fld>
            <a:endParaRPr lang="en-US"/>
          </a:p>
        </p:txBody>
      </p:sp>
    </p:spTree>
    <p:extLst>
      <p:ext uri="{BB962C8B-B14F-4D97-AF65-F5344CB8AC3E}">
        <p14:creationId xmlns:p14="http://schemas.microsoft.com/office/powerpoint/2010/main" val="99665517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2.12</a:t>
            </a:r>
            <a:r>
              <a:rPr lang="en-US" b="1" baseline="0" smtClean="0"/>
              <a:t> together, including 2.12.2.2 sources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138</a:t>
            </a:fld>
            <a:endParaRPr lang="en-US"/>
          </a:p>
        </p:txBody>
      </p:sp>
    </p:spTree>
    <p:extLst>
      <p:ext uri="{BB962C8B-B14F-4D97-AF65-F5344CB8AC3E}">
        <p14:creationId xmlns:p14="http://schemas.microsoft.com/office/powerpoint/2010/main" val="260281308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139</a:t>
            </a:fld>
            <a:endParaRPr lang="en-US"/>
          </a:p>
        </p:txBody>
      </p:sp>
    </p:spTree>
    <p:extLst>
      <p:ext uri="{BB962C8B-B14F-4D97-AF65-F5344CB8AC3E}">
        <p14:creationId xmlns:p14="http://schemas.microsoft.com/office/powerpoint/2010/main" val="2293232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a:t>
            </a:r>
            <a:r>
              <a:rPr lang="en-US" baseline="0" smtClean="0"/>
              <a:t> elements might these other elements be? (Notes, the “types”, etc.)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a:t>
            </a:fld>
            <a:endParaRPr lang="en-US"/>
          </a:p>
        </p:txBody>
      </p:sp>
    </p:spTree>
    <p:extLst>
      <p:ext uri="{BB962C8B-B14F-4D97-AF65-F5344CB8AC3E}">
        <p14:creationId xmlns:p14="http://schemas.microsoft.com/office/powerpoint/2010/main" val="289720555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140</a:t>
            </a:fld>
            <a:endParaRPr lang="en-US"/>
          </a:p>
        </p:txBody>
      </p:sp>
    </p:spTree>
    <p:extLst>
      <p:ext uri="{BB962C8B-B14F-4D97-AF65-F5344CB8AC3E}">
        <p14:creationId xmlns:p14="http://schemas.microsoft.com/office/powerpoint/2010/main" val="62786427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141</a:t>
            </a:fld>
            <a:endParaRPr lang="en-US"/>
          </a:p>
        </p:txBody>
      </p:sp>
    </p:spTree>
    <p:extLst>
      <p:ext uri="{BB962C8B-B14F-4D97-AF65-F5344CB8AC3E}">
        <p14:creationId xmlns:p14="http://schemas.microsoft.com/office/powerpoint/2010/main" val="223445434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142</a:t>
            </a:fld>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143</a:t>
            </a:fld>
            <a:endParaRPr lang="en-US"/>
          </a:p>
        </p:txBody>
      </p:sp>
    </p:spTree>
    <p:extLst>
      <p:ext uri="{BB962C8B-B14F-4D97-AF65-F5344CB8AC3E}">
        <p14:creationId xmlns:p14="http://schemas.microsoft.com/office/powerpoint/2010/main" val="338873421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144</a:t>
            </a:fld>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145</a:t>
            </a:fld>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146</a:t>
            </a:fld>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147</a:t>
            </a:fld>
            <a:endParaRPr lang="en-US"/>
          </a:p>
        </p:txBody>
      </p:sp>
    </p:spTree>
    <p:extLst>
      <p:ext uri="{BB962C8B-B14F-4D97-AF65-F5344CB8AC3E}">
        <p14:creationId xmlns:p14="http://schemas.microsoft.com/office/powerpoint/2010/main" val="244343620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148</a:t>
            </a:fld>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in this case each volume has separate</a:t>
            </a:r>
            <a:r>
              <a:rPr lang="en-US" baseline="0" smtClean="0"/>
              <a:t> ISBNs (I only gave you v. 1); and also the ISBNs associated with the CIP data are apparently incorrectly recorded (v. 1 and 2 switched)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149</a:t>
            </a:fld>
            <a:endParaRPr lang="en-US"/>
          </a:p>
        </p:txBody>
      </p:sp>
    </p:spTree>
    <p:extLst>
      <p:ext uri="{BB962C8B-B14F-4D97-AF65-F5344CB8AC3E}">
        <p14:creationId xmlns:p14="http://schemas.microsoft.com/office/powerpoint/2010/main" val="629440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Monograph: e.g. the monograph becomes a serial or an integrating resource; media type:</a:t>
            </a:r>
            <a:r>
              <a:rPr lang="en-US" baseline="0" smtClean="0"/>
              <a:t> multipart monograph starts out ink on paper, later volumes published on CD</a:t>
            </a:r>
          </a:p>
          <a:p>
            <a:endParaRPr lang="en-US" baseline="0" smtClean="0"/>
          </a:p>
          <a:p>
            <a:r>
              <a:rPr lang="en-US" baseline="0" smtClean="0"/>
              <a:t>Note: change in title of a multipart monograph somewhere along the way does NOT require a new description, just a note in the existing description.</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a:t>
            </a:fld>
            <a:endParaRPr lang="en-US"/>
          </a:p>
        </p:txBody>
      </p:sp>
    </p:spTree>
    <p:extLst>
      <p:ext uri="{BB962C8B-B14F-4D97-AF65-F5344CB8AC3E}">
        <p14:creationId xmlns:p14="http://schemas.microsoft.com/office/powerpoint/2010/main" val="226909881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9CAC448D-A52A-459D-9EA8-A66F184D0334}" type="slidenum">
              <a:rPr lang="en-US" smtClean="0"/>
              <a:pPr/>
              <a:t>150</a:t>
            </a:fld>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151</a:t>
            </a:fld>
            <a:endParaRPr lang="en-US"/>
          </a:p>
        </p:txBody>
      </p:sp>
    </p:spTree>
    <p:extLst>
      <p:ext uri="{BB962C8B-B14F-4D97-AF65-F5344CB8AC3E}">
        <p14:creationId xmlns:p14="http://schemas.microsoft.com/office/powerpoint/2010/main" val="70447150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152</a:t>
            </a:fld>
            <a:endParaRPr lang="en-US"/>
          </a:p>
        </p:txBody>
      </p:sp>
    </p:spTree>
    <p:extLst>
      <p:ext uri="{BB962C8B-B14F-4D97-AF65-F5344CB8AC3E}">
        <p14:creationId xmlns:p14="http://schemas.microsoft.com/office/powerpoint/2010/main" val="173628809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153</a:t>
            </a:fld>
            <a:endParaRPr lang="en-US"/>
          </a:p>
        </p:txBody>
      </p:sp>
    </p:spTree>
    <p:extLst>
      <p:ext uri="{BB962C8B-B14F-4D97-AF65-F5344CB8AC3E}">
        <p14:creationId xmlns:p14="http://schemas.microsoft.com/office/powerpoint/2010/main" val="211654556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154</a:t>
            </a:fld>
            <a:endParaRPr lang="en-US"/>
          </a:p>
        </p:txBody>
      </p:sp>
    </p:spTree>
    <p:extLst>
      <p:ext uri="{BB962C8B-B14F-4D97-AF65-F5344CB8AC3E}">
        <p14:creationId xmlns:p14="http://schemas.microsoft.com/office/powerpoint/2010/main" val="99040041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r>
              <a:rPr lang="en-US" baseline="0" smtClean="0"/>
              <a:t> few of the more common expression-related notes.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155</a:t>
            </a:fld>
            <a:endParaRPr lang="en-US"/>
          </a:p>
        </p:txBody>
      </p:sp>
    </p:spTree>
    <p:extLst>
      <p:ext uri="{BB962C8B-B14F-4D97-AF65-F5344CB8AC3E}">
        <p14:creationId xmlns:p14="http://schemas.microsoft.com/office/powerpoint/2010/main" val="62077679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DISCUSSION</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156</a:t>
            </a:fld>
            <a:endParaRPr lang="en-US"/>
          </a:p>
        </p:txBody>
      </p:sp>
    </p:spTree>
    <p:extLst>
      <p:ext uri="{BB962C8B-B14F-4D97-AF65-F5344CB8AC3E}">
        <p14:creationId xmlns:p14="http://schemas.microsoft.com/office/powerpoint/2010/main" val="339351158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157</a:t>
            </a:fld>
            <a:endParaRPr lang="en-US"/>
          </a:p>
        </p:txBody>
      </p:sp>
    </p:spTree>
    <p:extLst>
      <p:ext uri="{BB962C8B-B14F-4D97-AF65-F5344CB8AC3E}">
        <p14:creationId xmlns:p14="http://schemas.microsoft.com/office/powerpoint/2010/main" val="59743650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158</a:t>
            </a:fld>
            <a:endParaRPr lang="en-US"/>
          </a:p>
        </p:txBody>
      </p:sp>
    </p:spTree>
    <p:extLst>
      <p:ext uri="{BB962C8B-B14F-4D97-AF65-F5344CB8AC3E}">
        <p14:creationId xmlns:p14="http://schemas.microsoft.com/office/powerpoint/2010/main" val="313999550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159</a:t>
            </a:fld>
            <a:endParaRPr lang="en-US"/>
          </a:p>
        </p:txBody>
      </p:sp>
    </p:spTree>
    <p:extLst>
      <p:ext uri="{BB962C8B-B14F-4D97-AF65-F5344CB8AC3E}">
        <p14:creationId xmlns:p14="http://schemas.microsoft.com/office/powerpoint/2010/main" val="879280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Have a look at Appendix A</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160</a:t>
            </a:fld>
            <a:endParaRPr lang="en-US"/>
          </a:p>
        </p:txBody>
      </p:sp>
    </p:spTree>
    <p:extLst>
      <p:ext uri="{BB962C8B-B14F-4D97-AF65-F5344CB8AC3E}">
        <p14:creationId xmlns:p14="http://schemas.microsoft.com/office/powerpoint/2010/main" val="30699260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161</a:t>
            </a:fld>
            <a:endParaRPr lang="en-US"/>
          </a:p>
        </p:txBody>
      </p:sp>
    </p:spTree>
    <p:extLst>
      <p:ext uri="{BB962C8B-B14F-4D97-AF65-F5344CB8AC3E}">
        <p14:creationId xmlns:p14="http://schemas.microsoft.com/office/powerpoint/2010/main" val="413044922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162</a:t>
            </a:fld>
            <a:endParaRPr lang="en-US"/>
          </a:p>
        </p:txBody>
      </p:sp>
    </p:spTree>
    <p:extLst>
      <p:ext uri="{BB962C8B-B14F-4D97-AF65-F5344CB8AC3E}">
        <p14:creationId xmlns:p14="http://schemas.microsoft.com/office/powerpoint/2010/main" val="3256941151"/>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163</a:t>
            </a:fld>
            <a:endParaRPr lang="en-US"/>
          </a:p>
        </p:txBody>
      </p:sp>
    </p:spTree>
    <p:extLst>
      <p:ext uri="{BB962C8B-B14F-4D97-AF65-F5344CB8AC3E}">
        <p14:creationId xmlns:p14="http://schemas.microsoft.com/office/powerpoint/2010/main" val="307595294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164</a:t>
            </a:fld>
            <a:endParaRPr lang="en-US"/>
          </a:p>
        </p:txBody>
      </p:sp>
    </p:spTree>
    <p:extLst>
      <p:ext uri="{BB962C8B-B14F-4D97-AF65-F5344CB8AC3E}">
        <p14:creationId xmlns:p14="http://schemas.microsoft.com/office/powerpoint/2010/main" val="194176204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165</a:t>
            </a:fld>
            <a:endParaRPr lang="en-US"/>
          </a:p>
        </p:txBody>
      </p:sp>
    </p:spTree>
    <p:extLst>
      <p:ext uri="{BB962C8B-B14F-4D97-AF65-F5344CB8AC3E}">
        <p14:creationId xmlns:p14="http://schemas.microsoft.com/office/powerpoint/2010/main" val="295115479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166</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167</a:t>
            </a:fld>
            <a:endParaRPr lang="en-US"/>
          </a:p>
        </p:txBody>
      </p:sp>
    </p:spTree>
    <p:extLst>
      <p:ext uri="{BB962C8B-B14F-4D97-AF65-F5344CB8AC3E}">
        <p14:creationId xmlns:p14="http://schemas.microsoft.com/office/powerpoint/2010/main" val="2488685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Have a look at Appendix A</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17</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19</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21</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22</a:t>
            </a:fld>
            <a:endParaRPr lang="en-US"/>
          </a:p>
        </p:txBody>
      </p:sp>
    </p:spTree>
    <p:extLst>
      <p:ext uri="{BB962C8B-B14F-4D97-AF65-F5344CB8AC3E}">
        <p14:creationId xmlns:p14="http://schemas.microsoft.com/office/powerpoint/2010/main" val="2456559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already</a:t>
            </a:r>
            <a:r>
              <a:rPr lang="en-US" baseline="0" smtClean="0"/>
              <a:t> looked closely at 1.7. This is a reminder, everything there applies to transcription of the title proper.</a:t>
            </a:r>
            <a:endParaRPr 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864AF73F-C4A9-4F7F-83A0-A8FFED51A6E5}"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864AF73F-C4A9-4F7F-83A0-A8FFED51A6E5}"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8212BCD-4A54-4842-8DC6-7D497B9F4075}"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26</a:t>
            </a:fld>
            <a:endParaRPr lang="en-US"/>
          </a:p>
        </p:txBody>
      </p:sp>
    </p:spTree>
    <p:extLst>
      <p:ext uri="{BB962C8B-B14F-4D97-AF65-F5344CB8AC3E}">
        <p14:creationId xmlns:p14="http://schemas.microsoft.com/office/powerpoint/2010/main" val="3597605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59859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923184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a:t>
            </a:r>
            <a:r>
              <a:rPr lang="en-US" baseline="0" smtClean="0"/>
              <a:t> that we’ve chosen the first volume to transcribe. This is the “basis for identification” </a:t>
            </a:r>
            <a:r>
              <a:rPr lang="en-US" b="1" baseline="0" smtClean="0"/>
              <a:t>Pause and have a look at 2.1.2.</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29</a:t>
            </a:fld>
            <a:endParaRPr lang="en-US"/>
          </a:p>
        </p:txBody>
      </p:sp>
    </p:spTree>
    <p:extLst>
      <p:ext uri="{BB962C8B-B14F-4D97-AF65-F5344CB8AC3E}">
        <p14:creationId xmlns:p14="http://schemas.microsoft.com/office/powerpoint/2010/main" val="1073925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FA591BB-1716-40FD-BFBD-619821C40931}"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3534306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2199069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32</a:t>
            </a:fld>
            <a:endParaRPr lang="en-US"/>
          </a:p>
        </p:txBody>
      </p:sp>
    </p:spTree>
    <p:extLst>
      <p:ext uri="{BB962C8B-B14F-4D97-AF65-F5344CB8AC3E}">
        <p14:creationId xmlns:p14="http://schemas.microsoft.com/office/powerpoint/2010/main" val="3024999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RDA does not correct, but recommends an added access point for the corrected title if in the cataloger’s judgment it would be helpful to the users of the catalog.</a:t>
            </a:r>
          </a:p>
          <a:p>
            <a:endParaRPr lang="en-US" smtClean="0"/>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AA69665-2484-49DC-9C84-F54641AC2202}"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34</a:t>
            </a:fld>
            <a:endParaRPr lang="en-US"/>
          </a:p>
        </p:txBody>
      </p:sp>
    </p:spTree>
    <p:extLst>
      <p:ext uri="{BB962C8B-B14F-4D97-AF65-F5344CB8AC3E}">
        <p14:creationId xmlns:p14="http://schemas.microsoft.com/office/powerpoint/2010/main" val="1228967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35</a:t>
            </a:fld>
            <a:endParaRPr lang="en-US"/>
          </a:p>
        </p:txBody>
      </p:sp>
    </p:spTree>
    <p:extLst>
      <p:ext uri="{BB962C8B-B14F-4D97-AF65-F5344CB8AC3E}">
        <p14:creationId xmlns:p14="http://schemas.microsoft.com/office/powerpoint/2010/main" val="2812053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2.3.2.4</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36</a:t>
            </a:fld>
            <a:endParaRPr lang="en-US"/>
          </a:p>
        </p:txBody>
      </p:sp>
    </p:spTree>
    <p:extLst>
      <p:ext uri="{BB962C8B-B14F-4D97-AF65-F5344CB8AC3E}">
        <p14:creationId xmlns:p14="http://schemas.microsoft.com/office/powerpoint/2010/main" val="3319264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37</a:t>
            </a:fld>
            <a:endParaRPr lang="en-US"/>
          </a:p>
        </p:txBody>
      </p:sp>
    </p:spTree>
    <p:extLst>
      <p:ext uri="{BB962C8B-B14F-4D97-AF65-F5344CB8AC3E}">
        <p14:creationId xmlns:p14="http://schemas.microsoft.com/office/powerpoint/2010/main" val="2369887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38</a:t>
            </a:fld>
            <a:endParaRPr lang="en-US"/>
          </a:p>
        </p:txBody>
      </p:sp>
    </p:spTree>
    <p:extLst>
      <p:ext uri="{BB962C8B-B14F-4D97-AF65-F5344CB8AC3E}">
        <p14:creationId xmlns:p14="http://schemas.microsoft.com/office/powerpoint/2010/main" val="6610549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39</a:t>
            </a:fld>
            <a:endParaRPr lang="en-US"/>
          </a:p>
        </p:txBody>
      </p:sp>
    </p:spTree>
    <p:extLst>
      <p:ext uri="{BB962C8B-B14F-4D97-AF65-F5344CB8AC3E}">
        <p14:creationId xmlns:p14="http://schemas.microsoft.com/office/powerpoint/2010/main" val="1725727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this is not an RDA change</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0605F9A-B1F8-4D51-845D-B404E1CC2FA4}"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5B265C-79AA-4988-A704-09DF8178F0FE}"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41</a:t>
            </a:fld>
            <a:endParaRPr lang="en-US"/>
          </a:p>
        </p:txBody>
      </p:sp>
    </p:spTree>
    <p:extLst>
      <p:ext uri="{BB962C8B-B14F-4D97-AF65-F5344CB8AC3E}">
        <p14:creationId xmlns:p14="http://schemas.microsoft.com/office/powerpoint/2010/main" val="8020708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42</a:t>
            </a:fld>
            <a:endParaRPr lang="en-US"/>
          </a:p>
        </p:txBody>
      </p:sp>
    </p:spTree>
    <p:extLst>
      <p:ext uri="{BB962C8B-B14F-4D97-AF65-F5344CB8AC3E}">
        <p14:creationId xmlns:p14="http://schemas.microsoft.com/office/powerpoint/2010/main" val="37629182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What is the statement of responsibility relating to the title proper</a:t>
            </a:r>
            <a:r>
              <a:rPr lang="en-US" b="1" baseline="0" smtClean="0"/>
              <a:t> on this title page?</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43</a:t>
            </a:fld>
            <a:endParaRPr lang="en-US"/>
          </a:p>
        </p:txBody>
      </p:sp>
    </p:spTree>
    <p:extLst>
      <p:ext uri="{BB962C8B-B14F-4D97-AF65-F5344CB8AC3E}">
        <p14:creationId xmlns:p14="http://schemas.microsoft.com/office/powerpoint/2010/main" val="3365962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44</a:t>
            </a:fld>
            <a:endParaRPr lang="en-US"/>
          </a:p>
        </p:txBody>
      </p:sp>
    </p:spTree>
    <p:extLst>
      <p:ext uri="{BB962C8B-B14F-4D97-AF65-F5344CB8AC3E}">
        <p14:creationId xmlns:p14="http://schemas.microsoft.com/office/powerpoint/2010/main" val="1298305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9F99A9B-5B04-4929-B019-816F42F515CB}"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46</a:t>
            </a:fld>
            <a:endParaRPr lang="en-US"/>
          </a:p>
        </p:txBody>
      </p:sp>
    </p:spTree>
    <p:extLst>
      <p:ext uri="{BB962C8B-B14F-4D97-AF65-F5344CB8AC3E}">
        <p14:creationId xmlns:p14="http://schemas.microsoft.com/office/powerpoint/2010/main" val="152717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9F99A9B-5B04-4929-B019-816F42F515CB}"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48</a:t>
            </a:fld>
            <a:endParaRPr lang="en-US"/>
          </a:p>
        </p:txBody>
      </p:sp>
    </p:spTree>
    <p:extLst>
      <p:ext uri="{BB962C8B-B14F-4D97-AF65-F5344CB8AC3E}">
        <p14:creationId xmlns:p14="http://schemas.microsoft.com/office/powerpoint/2010/main" val="7328588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49</a:t>
            </a:fld>
            <a:endParaRPr lang="en-US"/>
          </a:p>
        </p:txBody>
      </p:sp>
    </p:spTree>
    <p:extLst>
      <p:ext uri="{BB962C8B-B14F-4D97-AF65-F5344CB8AC3E}">
        <p14:creationId xmlns:p14="http://schemas.microsoft.com/office/powerpoint/2010/main" val="3321105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F5956CE-A74A-4462-B042-BFBAF81AD626}"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50</a:t>
            </a:fld>
            <a:endParaRPr lang="en-US"/>
          </a:p>
        </p:txBody>
      </p:sp>
    </p:spTree>
    <p:extLst>
      <p:ext uri="{BB962C8B-B14F-4D97-AF65-F5344CB8AC3E}">
        <p14:creationId xmlns:p14="http://schemas.microsoft.com/office/powerpoint/2010/main" val="24719245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that really is how</a:t>
            </a:r>
            <a:r>
              <a:rPr lang="en-US" baseline="0" smtClean="0"/>
              <a:t> the t.p. appears, it’s not badly cropped.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51</a:t>
            </a:fld>
            <a:endParaRPr lang="en-US"/>
          </a:p>
        </p:txBody>
      </p:sp>
    </p:spTree>
    <p:extLst>
      <p:ext uri="{BB962C8B-B14F-4D97-AF65-F5344CB8AC3E}">
        <p14:creationId xmlns:p14="http://schemas.microsoft.com/office/powerpoint/2010/main" val="18707102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a:t>
            </a:r>
            <a:r>
              <a:rPr lang="en-US" baseline="0" smtClean="0"/>
              <a:t> hope no one will take the option with only four names.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52</a:t>
            </a:fld>
            <a:endParaRPr lang="en-US"/>
          </a:p>
        </p:txBody>
      </p:sp>
    </p:spTree>
    <p:extLst>
      <p:ext uri="{BB962C8B-B14F-4D97-AF65-F5344CB8AC3E}">
        <p14:creationId xmlns:p14="http://schemas.microsoft.com/office/powerpoint/2010/main" val="27127413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53</a:t>
            </a:fld>
            <a:endParaRPr lang="en-US"/>
          </a:p>
        </p:txBody>
      </p:sp>
    </p:spTree>
    <p:extLst>
      <p:ext uri="{BB962C8B-B14F-4D97-AF65-F5344CB8AC3E}">
        <p14:creationId xmlns:p14="http://schemas.microsoft.com/office/powerpoint/2010/main" val="41603524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54</a:t>
            </a:fld>
            <a:endParaRPr lang="en-US"/>
          </a:p>
        </p:txBody>
      </p:sp>
    </p:spTree>
    <p:extLst>
      <p:ext uri="{BB962C8B-B14F-4D97-AF65-F5344CB8AC3E}">
        <p14:creationId xmlns:p14="http://schemas.microsoft.com/office/powerpoint/2010/main" val="24419029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would you record ??? Who contributed to the intellectual or artistic content of the resource?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55</a:t>
            </a:fld>
            <a:endParaRPr lang="en-US"/>
          </a:p>
        </p:txBody>
      </p:sp>
    </p:spTree>
    <p:extLst>
      <p:ext uri="{BB962C8B-B14F-4D97-AF65-F5344CB8AC3E}">
        <p14:creationId xmlns:p14="http://schemas.microsoft.com/office/powerpoint/2010/main" val="10454118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56</a:t>
            </a:fld>
            <a:endParaRPr lang="en-US"/>
          </a:p>
        </p:txBody>
      </p:sp>
    </p:spTree>
    <p:extLst>
      <p:ext uri="{BB962C8B-B14F-4D97-AF65-F5344CB8AC3E}">
        <p14:creationId xmlns:p14="http://schemas.microsoft.com/office/powerpoint/2010/main" val="40063081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57</a:t>
            </a:fld>
            <a:endParaRPr lang="en-US"/>
          </a:p>
        </p:txBody>
      </p:sp>
    </p:spTree>
    <p:extLst>
      <p:ext uri="{BB962C8B-B14F-4D97-AF65-F5344CB8AC3E}">
        <p14:creationId xmlns:p14="http://schemas.microsoft.com/office/powerpoint/2010/main" val="39603274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EB8CFBA-DE7C-42CB-8D7E-7B4BF83B9783}"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59</a:t>
            </a:fld>
            <a:endParaRPr lang="en-US"/>
          </a:p>
        </p:txBody>
      </p:sp>
    </p:spTree>
    <p:extLst>
      <p:ext uri="{BB962C8B-B14F-4D97-AF65-F5344CB8AC3E}">
        <p14:creationId xmlns:p14="http://schemas.microsoft.com/office/powerpoint/2010/main" val="1262724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We’ll be working on RDA bibliographic records during this workshop. Code your worksheet for RDA.</a:t>
            </a: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6C12428-968A-4FA5-BAF7-EC3C0370DE01}"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60</a:t>
            </a:fld>
            <a:endParaRPr lang="en-US"/>
          </a:p>
        </p:txBody>
      </p:sp>
    </p:spTree>
    <p:extLst>
      <p:ext uri="{BB962C8B-B14F-4D97-AF65-F5344CB8AC3E}">
        <p14:creationId xmlns:p14="http://schemas.microsoft.com/office/powerpoint/2010/main" val="39467841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9D5F450-E8AE-4D2E-8E72-ADAE6E36C812}"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7AD5789-FD83-496A-89BE-0C88AB2D8E2B}" type="slidenum">
              <a:rPr lang="en-US" smtClean="0"/>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a:t>
            </a:r>
            <a:r>
              <a:rPr lang="en-US" b="1" baseline="0" smtClean="0"/>
              <a:t> at 264 in MARC format</a:t>
            </a:r>
          </a:p>
          <a:p>
            <a:endParaRPr lang="en-US" b="1" baseline="0" smtClean="0"/>
          </a:p>
          <a:p>
            <a:r>
              <a:rPr lang="en-US" b="1" baseline="0" smtClean="0"/>
              <a:t>If you want to record more than one type of statement, e.g. a publication statement and a copyright statement, use two fields.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63</a:t>
            </a:fld>
            <a:endParaRPr lang="en-US"/>
          </a:p>
        </p:txBody>
      </p:sp>
    </p:spTree>
    <p:extLst>
      <p:ext uri="{BB962C8B-B14F-4D97-AF65-F5344CB8AC3E}">
        <p14:creationId xmlns:p14="http://schemas.microsoft.com/office/powerpoint/2010/main" val="9848925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5D9C3B6-3BDE-4101-AE7D-C930CBBD8C52}"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41DCE7E-2E71-4314-9213-21528610A360}"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7C0EAE7-6D9B-4ABD-B61F-91CF7DC0E3C9}" type="slidenum">
              <a:rPr lang="en-US" smtClean="0"/>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B3F9B24-3099-4603-8FF7-24ABBEFCC09F}" type="slidenum">
              <a:rPr lang="en-US" smtClean="0"/>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according to the core element set, if place of publication is not identified, cataloger must try to identify place of distribution, then place of manufacture.</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383B5C1-665E-4D4F-8DA0-EEB925A0427E}"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C3DE483-A025-4B8B-9D64-AB44B7328CC3}"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module will speak about creating records and access points for Manifestations,</a:t>
            </a:r>
            <a:r>
              <a:rPr lang="en-US" baseline="0" smtClean="0"/>
              <a:t> but also some aspects of work and expression</a:t>
            </a:r>
            <a:r>
              <a:rPr lang="en-US" smtClean="0"/>
              <a:t>. RDA has not yet formulated a way to create access points for manifestations and items.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09390E2-DB93-42E0-8273-2326E522895E}"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8DD34D9-87F3-4BC6-B789-BF84D70A20D7}" type="slidenum">
              <a:rPr lang="en-US" smtClean="0"/>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corporate hierarchy (Bell and Howell) could have been omitted. The date in the RDA</a:t>
            </a:r>
            <a:r>
              <a:rPr lang="en-US" baseline="0" smtClean="0"/>
              <a:t> publication statement could also have been supplied, [1966]</a:t>
            </a:r>
            <a:endParaRPr lang="en-US" smtClean="0"/>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9BC133F8-725E-4ED8-986B-20C2F009E079}"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DC6A65F-6F19-4C14-8489-0CC83BDD8027}"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only first publisher is core element.</a:t>
            </a: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E237B85-F269-49AA-8513-EF1E3D2B237B}" type="slidenum">
              <a:rPr lang="en-US" smtClean="0"/>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51C0C8E-9EC3-4414-BA60-A9CF0AE17524}" type="slidenum">
              <a:rPr lang="en-US" smtClean="0"/>
              <a:pPr/>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50AD319-A67E-4779-AB67-277140958481}" type="slidenum">
              <a:rPr lang="en-US" smtClean="0"/>
              <a:pPr/>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8A32ECF-5836-4D09-8922-2AD08F70FB63}" type="slidenum">
              <a:rPr lang="en-US" smtClean="0"/>
              <a:pPr/>
              <a:t>76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307CDCD-EA6B-4662-ABA3-3626867967BD}" type="slidenum">
              <a:rPr lang="en-US" smtClean="0"/>
              <a:pPr/>
              <a:t>77</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866EA967-38C6-4F21-8912-BD86C2DC2CFF}" type="slidenum">
              <a:rPr lang="en-US" smtClean="0"/>
              <a:pPr/>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A1C5289-57D0-4F08-A021-4ED1E3220152}" type="slidenum">
              <a:rPr lang="en-US" smtClean="0"/>
              <a:pPr/>
              <a:t>79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Think of some examples of manifestations.</a:t>
            </a:r>
          </a:p>
          <a:p>
            <a:endParaRPr lang="en-US" b="1" smtClean="0"/>
          </a:p>
          <a:p>
            <a:r>
              <a:rPr lang="en-US" b="1" smtClean="0"/>
              <a:t>NOTE: all the modes of issuance</a:t>
            </a:r>
            <a:r>
              <a:rPr lang="en-US" b="1" baseline="0" smtClean="0"/>
              <a:t> apply to resources, that is, manifestations.</a:t>
            </a:r>
          </a:p>
          <a:p>
            <a:endParaRPr lang="en-US" b="1" baseline="0" smtClean="0"/>
          </a:p>
          <a:p>
            <a:r>
              <a:rPr lang="en-US" b="1" baseline="0" smtClean="0"/>
              <a:t>Think of some examples of single unit resources, multipart monograph, serial, integrating resource</a:t>
            </a:r>
            <a:endParaRPr lang="en-US" b="0" baseline="0" smtClean="0"/>
          </a:p>
          <a:p>
            <a:endParaRPr lang="en-US" b="0" baseline="0" smtClean="0"/>
          </a:p>
          <a:p>
            <a:r>
              <a:rPr lang="en-US" b="1" baseline="0" smtClean="0"/>
              <a:t>We’ll be learning about serials and integrating resources in a later module. This module will only cover monographs.</a:t>
            </a:r>
            <a:endParaRPr lang="en-US" b="1"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EAD162D-026E-49DA-AA67-D24E7B83FA8D}" type="slidenum">
              <a:rPr lang="en-US" smtClean="0"/>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For unpublished materials, the production statement, including date of production, is core.</a:t>
            </a: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DF6306B-42F0-4AEA-B9D9-2047CEE69E7B}" type="slidenum">
              <a:rPr lang="en-US" smtClean="0"/>
              <a:pPr/>
              <a:t>80</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4681133-F6A4-4B2C-BB4D-78635C62F905}" type="slidenum">
              <a:rPr lang="en-US" smtClean="0"/>
              <a:pPr/>
              <a:t>81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second RDA example goes beyond core. </a:t>
            </a: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6E6797-9066-4B1E-B1B0-A2F397E0C221}" type="slidenum">
              <a:rPr lang="en-US" smtClean="0"/>
              <a:pPr/>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0C065C6-0C97-4E1C-B08A-34877C5C6E2E}" type="slidenum">
              <a:rPr lang="en-US" smtClean="0"/>
              <a:pPr/>
              <a:t>83</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CD9E51F-C8DF-46D2-9003-51E58F715E62}" type="slidenum">
              <a:rPr lang="en-US" smtClean="0"/>
              <a:pPr/>
              <a:t>84</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BBF9AE4-1476-4123-8FAF-C176D4F962C5}" type="slidenum">
              <a:rPr lang="en-US" smtClean="0"/>
              <a:pPr/>
              <a:t>85</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92A0A50-1D21-4B88-B2C9-171C4A76E00D}" type="slidenum">
              <a:rPr lang="en-US" smtClean="0"/>
              <a:pPr/>
              <a:t>86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87</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88</a:t>
            </a:fld>
            <a:endParaRPr lang="en-US"/>
          </a:p>
        </p:txBody>
      </p:sp>
    </p:spTree>
    <p:extLst>
      <p:ext uri="{BB962C8B-B14F-4D97-AF65-F5344CB8AC3E}">
        <p14:creationId xmlns:p14="http://schemas.microsoft.com/office/powerpoint/2010/main" val="195196814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89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core elements</a:t>
            </a:r>
            <a:r>
              <a:rPr lang="en-US" baseline="0" smtClean="0"/>
              <a:t> have been somewhat simplified for this presentation</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a:t>
            </a:fld>
            <a:endParaRPr lang="en-US"/>
          </a:p>
        </p:txBody>
      </p:sp>
    </p:spTree>
    <p:extLst>
      <p:ext uri="{BB962C8B-B14F-4D97-AF65-F5344CB8AC3E}">
        <p14:creationId xmlns:p14="http://schemas.microsoft.com/office/powerpoint/2010/main" val="25830321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90</a:t>
            </a:fld>
            <a:endParaRPr lang="en-US"/>
          </a:p>
        </p:txBody>
      </p:sp>
    </p:spTree>
    <p:extLst>
      <p:ext uri="{BB962C8B-B14F-4D97-AF65-F5344CB8AC3E}">
        <p14:creationId xmlns:p14="http://schemas.microsoft.com/office/powerpoint/2010/main" val="1567019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Verso</a:t>
            </a:r>
            <a:r>
              <a:rPr lang="en-US" baseline="0" smtClean="0"/>
              <a:t> says </a:t>
            </a:r>
            <a:r>
              <a:rPr lang="en-US" b="1"/>
              <a:t>©2012</a:t>
            </a:r>
            <a:endParaRPr 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91</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92</a:t>
            </a:fld>
            <a:endParaRPr lang="en-US"/>
          </a:p>
        </p:txBody>
      </p:sp>
    </p:spTree>
    <p:extLst>
      <p:ext uri="{BB962C8B-B14F-4D97-AF65-F5344CB8AC3E}">
        <p14:creationId xmlns:p14="http://schemas.microsoft.com/office/powerpoint/2010/main" val="355345120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a:t>
            </a:r>
            <a:r>
              <a:rPr lang="en-US" baseline="0" smtClean="0"/>
              <a:t> date of any kind is found on this book. What are you going to do?</a:t>
            </a:r>
            <a:endParaRPr 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93</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94</a:t>
            </a:fld>
            <a:endParaRPr lang="en-US"/>
          </a:p>
        </p:txBody>
      </p:sp>
    </p:spTree>
    <p:extLst>
      <p:ext uri="{BB962C8B-B14F-4D97-AF65-F5344CB8AC3E}">
        <p14:creationId xmlns:p14="http://schemas.microsoft.com/office/powerpoint/2010/main" val="260029717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95</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96</a:t>
            </a:fld>
            <a:endParaRPr lang="en-US"/>
          </a:p>
        </p:txBody>
      </p:sp>
    </p:spTree>
    <p:extLst>
      <p:ext uri="{BB962C8B-B14F-4D97-AF65-F5344CB8AC3E}">
        <p14:creationId xmlns:p14="http://schemas.microsoft.com/office/powerpoint/2010/main" val="386575066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97</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98</a:t>
            </a:fld>
            <a:endParaRPr lang="en-US"/>
          </a:p>
        </p:txBody>
      </p:sp>
    </p:spTree>
    <p:extLst>
      <p:ext uri="{BB962C8B-B14F-4D97-AF65-F5344CB8AC3E}">
        <p14:creationId xmlns:p14="http://schemas.microsoft.com/office/powerpoint/2010/main" val="221822598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99</a:t>
            </a:fld>
            <a:endParaRPr lang="en-US"/>
          </a:p>
        </p:txBody>
      </p:sp>
    </p:spTree>
    <p:extLst>
      <p:ext uri="{BB962C8B-B14F-4D97-AF65-F5344CB8AC3E}">
        <p14:creationId xmlns:p14="http://schemas.microsoft.com/office/powerpoint/2010/main" val="2349110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10. Describing Manifestations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6.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13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5.pn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3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6.png"/></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8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4.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0.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581400"/>
            <a:ext cx="6477000" cy="25146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smtClean="0"/>
              <a:t>Module 10</a:t>
            </a:r>
            <a:br>
              <a:rPr lang="en-US" sz="3600" b="1" smtClean="0"/>
            </a:br>
            <a:r>
              <a:rPr lang="en-US" sz="3600" b="1" smtClean="0"/>
              <a:t>Describing Manifestations (and some attributes of Works and Expressions)</a:t>
            </a:r>
            <a:br>
              <a:rPr lang="en-US" sz="3600" b="1" smtClean="0"/>
            </a:br>
            <a:endParaRPr lang="en-US" sz="2400"/>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Manifestations: </a:t>
            </a:r>
            <a:br>
              <a:rPr lang="en-US" smtClean="0"/>
            </a:br>
            <a:r>
              <a:rPr lang="en-US" smtClean="0"/>
              <a:t>Core Elements (1.3)</a:t>
            </a:r>
            <a:endParaRPr lang="en-US"/>
          </a:p>
        </p:txBody>
      </p:sp>
      <p:sp>
        <p:nvSpPr>
          <p:cNvPr id="3" name="Content Placeholder 2"/>
          <p:cNvSpPr>
            <a:spLocks noGrp="1"/>
          </p:cNvSpPr>
          <p:nvPr>
            <p:ph idx="1"/>
          </p:nvPr>
        </p:nvSpPr>
        <p:spPr/>
        <p:txBody>
          <a:bodyPr/>
          <a:lstStyle/>
          <a:p>
            <a:pPr marL="0" indent="0">
              <a:buNone/>
            </a:pPr>
            <a:r>
              <a:rPr lang="en-US" smtClean="0"/>
              <a:t>“Core”</a:t>
            </a:r>
          </a:p>
          <a:p>
            <a:r>
              <a:rPr lang="en-US" smtClean="0"/>
              <a:t>publication statement (first place, first publisher, date of publication)</a:t>
            </a:r>
          </a:p>
          <a:p>
            <a:r>
              <a:rPr lang="en-US" smtClean="0"/>
              <a:t>series statement (title proper, numbering, subseries)</a:t>
            </a:r>
          </a:p>
          <a:p>
            <a:r>
              <a:rPr lang="en-US" smtClean="0"/>
              <a:t>identifier</a:t>
            </a:r>
          </a:p>
          <a:p>
            <a:r>
              <a:rPr lang="en-US" smtClean="0"/>
              <a:t>carrier type</a:t>
            </a:r>
          </a:p>
          <a:p>
            <a:r>
              <a:rPr lang="en-US" smtClean="0"/>
              <a:t>extent (if the resource is complete)</a:t>
            </a:r>
          </a:p>
          <a:p>
            <a:endParaRPr lang="en-US" smtClean="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spTree>
    <p:extLst>
      <p:ext uri="{BB962C8B-B14F-4D97-AF65-F5344CB8AC3E}">
        <p14:creationId xmlns:p14="http://schemas.microsoft.com/office/powerpoint/2010/main" val="40146031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Replacement of GMD</a:t>
            </a:r>
          </a:p>
        </p:txBody>
      </p:sp>
      <p:sp>
        <p:nvSpPr>
          <p:cNvPr id="86019" name="Content Placeholder 2"/>
          <p:cNvSpPr>
            <a:spLocks noGrp="1"/>
          </p:cNvSpPr>
          <p:nvPr>
            <p:ph idx="1"/>
          </p:nvPr>
        </p:nvSpPr>
        <p:spPr/>
        <p:txBody>
          <a:bodyPr/>
          <a:lstStyle/>
          <a:p>
            <a:pPr eaLnBrk="1" hangingPunct="1"/>
            <a:r>
              <a:rPr lang="en-US" smtClean="0"/>
              <a:t>RDA has no provisions for AACR2’s General Material Designation (GMD)</a:t>
            </a:r>
          </a:p>
          <a:p>
            <a:pPr eaLnBrk="1" hangingPunct="1"/>
            <a:r>
              <a:rPr lang="en-US" smtClean="0"/>
              <a:t>RDA introduces instead</a:t>
            </a:r>
          </a:p>
          <a:p>
            <a:pPr lvl="1" eaLnBrk="1" hangingPunct="1"/>
            <a:r>
              <a:rPr lang="en-US" smtClean="0"/>
              <a:t>Media type (3.2)</a:t>
            </a:r>
          </a:p>
          <a:p>
            <a:pPr lvl="1" eaLnBrk="1" hangingPunct="1"/>
            <a:r>
              <a:rPr lang="en-US" smtClean="0"/>
              <a:t>Carrier type (3.3) (core element, i.e. not optional)</a:t>
            </a:r>
          </a:p>
          <a:p>
            <a:pPr lvl="1" eaLnBrk="1" hangingPunct="1"/>
            <a:r>
              <a:rPr lang="en-US" smtClean="0"/>
              <a:t>Content type (6.9) (core element, i.e. not optional)</a:t>
            </a:r>
          </a:p>
          <a:p>
            <a:endParaRPr lang="en-US" smtClean="0"/>
          </a:p>
          <a:p>
            <a:endParaRPr lang="en-US" smtClean="0"/>
          </a:p>
        </p:txBody>
      </p:sp>
      <p:sp>
        <p:nvSpPr>
          <p:cNvPr id="4" name="Slide Number Placeholder 3"/>
          <p:cNvSpPr>
            <a:spLocks noGrp="1"/>
          </p:cNvSpPr>
          <p:nvPr>
            <p:ph type="sldNum" sz="quarter" idx="12"/>
          </p:nvPr>
        </p:nvSpPr>
        <p:spPr/>
        <p:txBody>
          <a:bodyPr/>
          <a:lstStyle/>
          <a:p>
            <a:pPr>
              <a:defRPr/>
            </a:pPr>
            <a:fld id="{89715B36-90B3-479C-8F50-929530D07C73}" type="slidenum">
              <a:rPr lang="en-US" smtClean="0"/>
              <a:pPr>
                <a:defRPr/>
              </a:pPr>
              <a:t>100</a:t>
            </a:fld>
            <a:endParaRPr lang="en-US" dirty="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smtClean="0"/>
              <a:t>Media type</a:t>
            </a:r>
          </a:p>
        </p:txBody>
      </p:sp>
      <p:sp>
        <p:nvSpPr>
          <p:cNvPr id="6" name="Slide Number Placeholder 5"/>
          <p:cNvSpPr>
            <a:spLocks noGrp="1"/>
          </p:cNvSpPr>
          <p:nvPr>
            <p:ph type="sldNum" sz="quarter" idx="12"/>
          </p:nvPr>
        </p:nvSpPr>
        <p:spPr/>
        <p:txBody>
          <a:bodyPr/>
          <a:lstStyle/>
          <a:p>
            <a:pPr>
              <a:defRPr/>
            </a:pPr>
            <a:fld id="{4F8234D2-B61B-4579-971A-E38B9F17102A}" type="slidenum">
              <a:rPr lang="en-US"/>
              <a:pPr>
                <a:defRPr/>
              </a:pPr>
              <a:t>101</a:t>
            </a:fld>
            <a:endParaRPr lang="en-US"/>
          </a:p>
        </p:txBody>
      </p:sp>
      <p:sp>
        <p:nvSpPr>
          <p:cNvPr id="87044" name="Text Placeholder 4"/>
          <p:cNvSpPr>
            <a:spLocks noGrp="1"/>
          </p:cNvSpPr>
          <p:nvPr>
            <p:ph type="body" idx="4294967295"/>
          </p:nvPr>
        </p:nvSpPr>
        <p:spPr>
          <a:xfrm>
            <a:off x="457200" y="2286000"/>
            <a:ext cx="8229600" cy="1447800"/>
          </a:xfrm>
        </p:spPr>
        <p:txBody>
          <a:bodyPr/>
          <a:lstStyle/>
          <a:p>
            <a:pPr eaLnBrk="1" hangingPunct="1">
              <a:buFont typeface="Arial" charset="0"/>
              <a:buNone/>
            </a:pPr>
            <a:r>
              <a:rPr lang="en-US" smtClean="0"/>
              <a:t>	Categorization reflecting the general type of intermediation device required to view, play, run, etc., the content of a resource (RDA 3.2.1). Media type is not a core element.</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Media type</a:t>
            </a:r>
            <a:br>
              <a:rPr lang="en-US" smtClean="0"/>
            </a:br>
            <a:r>
              <a:rPr lang="en-US" smtClean="0"/>
              <a:t>MARC field 337</a:t>
            </a:r>
            <a:endParaRPr lang="en-US"/>
          </a:p>
        </p:txBody>
      </p:sp>
      <p:sp>
        <p:nvSpPr>
          <p:cNvPr id="8" name="Content Placeholder 7"/>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en-US" smtClean="0"/>
          </a:p>
          <a:p>
            <a:pPr marL="514350" indent="-514350" eaLnBrk="1" fontAlgn="auto" hangingPunct="1">
              <a:spcAft>
                <a:spcPts val="0"/>
              </a:spcAft>
              <a:buFont typeface="Arial" pitchFamily="34" charset="0"/>
              <a:buAutoNum type="arabicPlain" startAt="337"/>
              <a:defRPr/>
            </a:pPr>
            <a:r>
              <a:rPr lang="en-US" smtClean="0"/>
              <a:t>    $a audio $2 rdamedia</a:t>
            </a:r>
          </a:p>
          <a:p>
            <a:pPr marL="514350" indent="-514350" eaLnBrk="1" fontAlgn="auto" hangingPunct="1">
              <a:spcAft>
                <a:spcPts val="0"/>
              </a:spcAft>
              <a:buFont typeface="Arial" pitchFamily="34" charset="0"/>
              <a:buAutoNum type="arabicPlain" startAt="337"/>
              <a:defRPr/>
            </a:pPr>
            <a:endParaRPr lang="en-US"/>
          </a:p>
          <a:p>
            <a:pPr marL="514350" indent="-514350" eaLnBrk="1" fontAlgn="auto" hangingPunct="1">
              <a:spcAft>
                <a:spcPts val="0"/>
              </a:spcAft>
              <a:buFont typeface="Arial" pitchFamily="34" charset="0"/>
              <a:buNone/>
              <a:defRPr/>
            </a:pPr>
            <a:r>
              <a:rPr lang="en-US" smtClean="0"/>
              <a:t>337    $a unmediated $2 rdamedia</a:t>
            </a:r>
          </a:p>
          <a:p>
            <a:pPr marL="514350" indent="-514350" eaLnBrk="1" fontAlgn="auto" hangingPunct="1">
              <a:spcAft>
                <a:spcPts val="0"/>
              </a:spcAft>
              <a:buFont typeface="Arial" pitchFamily="34" charset="0"/>
              <a:buNone/>
              <a:defRPr/>
            </a:pPr>
            <a:endParaRPr lang="en-US"/>
          </a:p>
          <a:p>
            <a:pPr marL="514350" indent="-514350" eaLnBrk="1" fontAlgn="auto" hangingPunct="1">
              <a:spcAft>
                <a:spcPts val="0"/>
              </a:spcAft>
              <a:buFont typeface="Arial" pitchFamily="34" charset="0"/>
              <a:buNone/>
              <a:defRPr/>
            </a:pPr>
            <a:r>
              <a:rPr lang="en-US" sz="2400" smtClean="0"/>
              <a:t>This element may be repeated if there is more than one media type. This can be done either with separate 337 fields, or by repeating subfield $a in a single 337 field.</a:t>
            </a:r>
            <a:endParaRPr lang="en-US" sz="2400"/>
          </a:p>
        </p:txBody>
      </p:sp>
      <p:sp>
        <p:nvSpPr>
          <p:cNvPr id="4" name="Slide Number Placeholder 3"/>
          <p:cNvSpPr>
            <a:spLocks noGrp="1"/>
          </p:cNvSpPr>
          <p:nvPr>
            <p:ph type="sldNum" sz="quarter" idx="12"/>
          </p:nvPr>
        </p:nvSpPr>
        <p:spPr/>
        <p:txBody>
          <a:bodyPr/>
          <a:lstStyle/>
          <a:p>
            <a:pPr>
              <a:defRPr/>
            </a:pPr>
            <a:fld id="{7DF52223-C943-42BA-AFFA-9F642E913AC6}" type="slidenum">
              <a:rPr lang="en-US"/>
              <a:pPr>
                <a:defRPr/>
              </a:pPr>
              <a:t>102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smtClean="0"/>
              <a:t>Carrier type</a:t>
            </a:r>
          </a:p>
        </p:txBody>
      </p:sp>
      <p:sp>
        <p:nvSpPr>
          <p:cNvPr id="6" name="Slide Number Placeholder 5"/>
          <p:cNvSpPr>
            <a:spLocks noGrp="1"/>
          </p:cNvSpPr>
          <p:nvPr>
            <p:ph type="sldNum" sz="quarter" idx="12"/>
          </p:nvPr>
        </p:nvSpPr>
        <p:spPr/>
        <p:txBody>
          <a:bodyPr/>
          <a:lstStyle/>
          <a:p>
            <a:pPr>
              <a:defRPr/>
            </a:pPr>
            <a:fld id="{3E8EE21A-E054-42A1-B6D4-4CBBB3909147}" type="slidenum">
              <a:rPr lang="en-US"/>
              <a:pPr>
                <a:defRPr/>
              </a:pPr>
              <a:t>103</a:t>
            </a:fld>
            <a:endParaRPr lang="en-US"/>
          </a:p>
        </p:txBody>
      </p:sp>
      <p:sp>
        <p:nvSpPr>
          <p:cNvPr id="5" name="Text Placeholder 4"/>
          <p:cNvSpPr>
            <a:spLocks noGrp="1"/>
          </p:cNvSpPr>
          <p:nvPr>
            <p:ph type="body" idx="4294967295"/>
          </p:nvPr>
        </p:nvSpPr>
        <p:spPr>
          <a:xfrm>
            <a:off x="457200" y="2286000"/>
            <a:ext cx="8229600" cy="1905000"/>
          </a:xfrm>
        </p:spPr>
        <p:txBody>
          <a:bodyPr rtlCol="0">
            <a:normAutofit fontScale="92500" lnSpcReduction="10000"/>
          </a:bodyPr>
          <a:lstStyle/>
          <a:p>
            <a:pPr eaLnBrk="1" fontAlgn="auto" hangingPunct="1">
              <a:spcAft>
                <a:spcPts val="0"/>
              </a:spcAft>
              <a:buFont typeface="Arial" pitchFamily="34" charset="0"/>
              <a:buNone/>
              <a:defRPr/>
            </a:pPr>
            <a:r>
              <a:rPr lang="en-US" sz="2800" smtClean="0"/>
              <a:t>	Categorization reflecting the format of the storage medium and housing of a carrier in combination with the type of intermediation device required to view, play, run, etc., the content of a resource (RDA 3.3.1). Carrier type is a core element.</a:t>
            </a:r>
          </a:p>
          <a:p>
            <a:pPr eaLnBrk="1" fontAlgn="auto" hangingPunct="1">
              <a:spcAft>
                <a:spcPts val="0"/>
              </a:spcAft>
              <a:buFont typeface="Arial" pitchFamily="34" charset="0"/>
              <a:buNone/>
              <a:defRPr/>
            </a:pPr>
            <a:endParaRPr lang="en-US" sz="28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Carrier type</a:t>
            </a:r>
            <a:br>
              <a:rPr lang="en-US" smtClean="0"/>
            </a:br>
            <a:r>
              <a:rPr lang="en-US" smtClean="0"/>
              <a:t>MARC field 338</a:t>
            </a:r>
            <a:endParaRPr lang="en-US"/>
          </a:p>
        </p:txBody>
      </p:sp>
      <p:sp>
        <p:nvSpPr>
          <p:cNvPr id="96259"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AutoNum type="arabicPlain" startAt="338"/>
            </a:pPr>
            <a:r>
              <a:rPr lang="en-US" smtClean="0"/>
              <a:t>    $a videodisc $2 rdacarrier</a:t>
            </a:r>
          </a:p>
          <a:p>
            <a:pPr marL="514350" indent="-514350" eaLnBrk="1" hangingPunct="1">
              <a:buFont typeface="Arial" charset="0"/>
              <a:buNone/>
            </a:pPr>
            <a:endParaRPr lang="en-US" smtClean="0"/>
          </a:p>
          <a:p>
            <a:pPr marL="514350" indent="-514350" eaLnBrk="1" hangingPunct="1">
              <a:buFont typeface="Arial" charset="0"/>
              <a:buNone/>
            </a:pPr>
            <a:r>
              <a:rPr lang="en-US" smtClean="0"/>
              <a:t>338	 $a volume $2 rdacarrier</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338 fields, or by repeating subfield $a in a single 338 field.</a:t>
            </a:r>
          </a:p>
        </p:txBody>
      </p:sp>
      <p:sp>
        <p:nvSpPr>
          <p:cNvPr id="4" name="Slide Number Placeholder 3"/>
          <p:cNvSpPr>
            <a:spLocks noGrp="1"/>
          </p:cNvSpPr>
          <p:nvPr>
            <p:ph type="sldNum" sz="quarter" idx="12"/>
          </p:nvPr>
        </p:nvSpPr>
        <p:spPr/>
        <p:txBody>
          <a:bodyPr/>
          <a:lstStyle/>
          <a:p>
            <a:pPr>
              <a:defRPr/>
            </a:pPr>
            <a:fld id="{CEB2915C-E99B-4A02-8941-6A6B08C6A265}" type="slidenum">
              <a:rPr lang="en-US"/>
              <a:pPr>
                <a:defRPr/>
              </a:pPr>
              <a:t>104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smtClean="0"/>
              <a:t>Content type</a:t>
            </a:r>
          </a:p>
        </p:txBody>
      </p:sp>
      <p:sp>
        <p:nvSpPr>
          <p:cNvPr id="5" name="Text Placeholder 4"/>
          <p:cNvSpPr>
            <a:spLocks noGrp="1"/>
          </p:cNvSpPr>
          <p:nvPr>
            <p:ph type="body" idx="1"/>
          </p:nvPr>
        </p:nvSpPr>
        <p:spPr>
          <a:xfrm>
            <a:off x="457200" y="1371600"/>
            <a:ext cx="8229600" cy="1905000"/>
          </a:xfrm>
        </p:spPr>
        <p:txBody>
          <a:bodyPr rtlCol="0">
            <a:normAutofit fontScale="77500" lnSpcReduction="20000"/>
          </a:bodyPr>
          <a:lstStyle/>
          <a:p>
            <a:pPr eaLnBrk="1" fontAlgn="auto" hangingPunct="1">
              <a:spcAft>
                <a:spcPts val="0"/>
              </a:spcAft>
              <a:buFont typeface="Arial" pitchFamily="34" charset="0"/>
              <a:buNone/>
              <a:defRPr/>
            </a:pPr>
            <a:r>
              <a:rPr lang="en-US" sz="2800" b="0" smtClean="0"/>
              <a:t>Categorization reflecting the fundamental form of communication in which the content is expressed and the human sense through which it is intended to be perceived. (RDA 6.9.1). Content type is a core element.</a:t>
            </a:r>
          </a:p>
          <a:p>
            <a:pPr eaLnBrk="1" fontAlgn="auto" hangingPunct="1">
              <a:spcAft>
                <a:spcPts val="0"/>
              </a:spcAft>
              <a:buFont typeface="Arial" pitchFamily="34" charset="0"/>
              <a:buNone/>
              <a:defRPr/>
            </a:pPr>
            <a:endParaRPr lang="en-US" sz="2800" b="0" smtClean="0"/>
          </a:p>
          <a:p>
            <a:pPr algn="ctr" eaLnBrk="1" fontAlgn="auto" hangingPunct="1">
              <a:spcAft>
                <a:spcPts val="0"/>
              </a:spcAft>
              <a:buFont typeface="Arial" pitchFamily="34" charset="0"/>
              <a:buNone/>
              <a:defRPr/>
            </a:pPr>
            <a:r>
              <a:rPr lang="en-US" sz="2800" b="0" smtClean="0"/>
              <a:t>A few examples (not a complete list)</a:t>
            </a:r>
          </a:p>
        </p:txBody>
      </p:sp>
      <p:sp>
        <p:nvSpPr>
          <p:cNvPr id="97284" name="Content Placeholder 2"/>
          <p:cNvSpPr>
            <a:spLocks noGrp="1"/>
          </p:cNvSpPr>
          <p:nvPr>
            <p:ph sz="half" idx="2"/>
          </p:nvPr>
        </p:nvSpPr>
        <p:spPr>
          <a:xfrm>
            <a:off x="457200" y="3581400"/>
            <a:ext cx="4040188" cy="2819400"/>
          </a:xfrm>
        </p:spPr>
        <p:txBody>
          <a:bodyPr/>
          <a:lstStyle/>
          <a:p>
            <a:pPr eaLnBrk="1" hangingPunct="1"/>
            <a:r>
              <a:rPr lang="en-US" smtClean="0"/>
              <a:t>cartographic image</a:t>
            </a:r>
          </a:p>
          <a:p>
            <a:pPr eaLnBrk="1" hangingPunct="1"/>
            <a:r>
              <a:rPr lang="en-US" smtClean="0"/>
              <a:t>notated music </a:t>
            </a:r>
          </a:p>
          <a:p>
            <a:pPr eaLnBrk="1" hangingPunct="1"/>
            <a:r>
              <a:rPr lang="en-US" smtClean="0"/>
              <a:t>performed music</a:t>
            </a:r>
          </a:p>
          <a:p>
            <a:pPr eaLnBrk="1" hangingPunct="1"/>
            <a:r>
              <a:rPr lang="en-US" smtClean="0"/>
              <a:t>spoken word</a:t>
            </a:r>
          </a:p>
          <a:p>
            <a:pPr eaLnBrk="1" hangingPunct="1"/>
            <a:r>
              <a:rPr lang="en-US" smtClean="0"/>
              <a:t>still image</a:t>
            </a:r>
          </a:p>
          <a:p>
            <a:pPr eaLnBrk="1" hangingPunct="1"/>
            <a:r>
              <a:rPr lang="en-US" smtClean="0"/>
              <a:t>text</a:t>
            </a:r>
          </a:p>
          <a:p>
            <a:pPr eaLnBrk="1" hangingPunct="1"/>
            <a:endParaRPr lang="en-US" smtClean="0"/>
          </a:p>
          <a:p>
            <a:pPr eaLnBrk="1" hangingPunct="1">
              <a:buFont typeface="Arial" charset="0"/>
              <a:buNone/>
            </a:pPr>
            <a:endParaRPr lang="en-US" smtClean="0"/>
          </a:p>
        </p:txBody>
      </p:sp>
      <p:sp>
        <p:nvSpPr>
          <p:cNvPr id="97285" name="Content Placeholder 6"/>
          <p:cNvSpPr>
            <a:spLocks noGrp="1"/>
          </p:cNvSpPr>
          <p:nvPr>
            <p:ph sz="quarter" idx="4"/>
          </p:nvPr>
        </p:nvSpPr>
        <p:spPr>
          <a:xfrm>
            <a:off x="4645025" y="3551238"/>
            <a:ext cx="4041775" cy="2849562"/>
          </a:xfrm>
        </p:spPr>
        <p:txBody>
          <a:bodyPr/>
          <a:lstStyle/>
          <a:p>
            <a:pPr eaLnBrk="1" hangingPunct="1"/>
            <a:r>
              <a:rPr lang="en-US" dirty="0" smtClean="0"/>
              <a:t>two-dimensional moving image</a:t>
            </a:r>
          </a:p>
          <a:p>
            <a:pPr eaLnBrk="1" hangingPunct="1"/>
            <a:r>
              <a:rPr lang="en-US" dirty="0"/>
              <a:t>c</a:t>
            </a:r>
            <a:r>
              <a:rPr lang="en-US" dirty="0" smtClean="0"/>
              <a:t>omputer program</a:t>
            </a:r>
          </a:p>
          <a:p>
            <a:pPr eaLnBrk="1" hangingPunct="1"/>
            <a:r>
              <a:rPr lang="en-US" dirty="0" smtClean="0"/>
              <a:t>three-dimensional form</a:t>
            </a:r>
          </a:p>
          <a:p>
            <a:pPr eaLnBrk="1" hangingPunct="1"/>
            <a:r>
              <a:rPr lang="en-US" dirty="0" smtClean="0"/>
              <a:t>other</a:t>
            </a:r>
          </a:p>
          <a:p>
            <a:pPr eaLnBrk="1" hangingPunct="1"/>
            <a:r>
              <a:rPr lang="en-US" dirty="0" smtClean="0"/>
              <a:t>unspecified</a:t>
            </a:r>
          </a:p>
        </p:txBody>
      </p:sp>
      <p:sp>
        <p:nvSpPr>
          <p:cNvPr id="6" name="Slide Number Placeholder 5"/>
          <p:cNvSpPr>
            <a:spLocks noGrp="1"/>
          </p:cNvSpPr>
          <p:nvPr>
            <p:ph type="sldNum" sz="quarter" idx="12"/>
          </p:nvPr>
        </p:nvSpPr>
        <p:spPr/>
        <p:txBody>
          <a:bodyPr/>
          <a:lstStyle/>
          <a:p>
            <a:pPr>
              <a:defRPr/>
            </a:pPr>
            <a:fld id="{97DBFA29-F7C4-4A2C-9E1A-F806DBF59FEF}" type="slidenum">
              <a:rPr lang="en-US"/>
              <a:pPr>
                <a:defRPr/>
              </a:pPr>
              <a:t>105</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Content type</a:t>
            </a:r>
            <a:br>
              <a:rPr lang="en-US" smtClean="0"/>
            </a:br>
            <a:r>
              <a:rPr lang="en-US" smtClean="0"/>
              <a:t>MARC field 336</a:t>
            </a:r>
            <a:endParaRPr lang="en-US"/>
          </a:p>
        </p:txBody>
      </p:sp>
      <p:sp>
        <p:nvSpPr>
          <p:cNvPr id="98307"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None/>
            </a:pPr>
            <a:r>
              <a:rPr lang="en-US" smtClean="0"/>
              <a:t>336    $a notated music $2 rdacontent</a:t>
            </a:r>
          </a:p>
          <a:p>
            <a:pPr marL="514350" indent="-514350" eaLnBrk="1" hangingPunct="1">
              <a:buFont typeface="Arial" charset="0"/>
              <a:buNone/>
            </a:pPr>
            <a:endParaRPr lang="en-US" smtClean="0"/>
          </a:p>
          <a:p>
            <a:pPr marL="514350" indent="-514350" eaLnBrk="1" hangingPunct="1">
              <a:buFont typeface="Arial" charset="0"/>
              <a:buNone/>
            </a:pPr>
            <a:r>
              <a:rPr lang="en-US" smtClean="0"/>
              <a:t>336	 $a spoken word $2 rdacontent</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336 fields, or by repeating subfield $a in a single 336 field.</a:t>
            </a:r>
          </a:p>
        </p:txBody>
      </p:sp>
      <p:sp>
        <p:nvSpPr>
          <p:cNvPr id="4" name="Slide Number Placeholder 3"/>
          <p:cNvSpPr>
            <a:spLocks noGrp="1"/>
          </p:cNvSpPr>
          <p:nvPr>
            <p:ph type="sldNum" sz="quarter" idx="12"/>
          </p:nvPr>
        </p:nvSpPr>
        <p:spPr/>
        <p:txBody>
          <a:bodyPr/>
          <a:lstStyle/>
          <a:p>
            <a:pPr>
              <a:defRPr/>
            </a:pPr>
            <a:fld id="{3C5AC70C-BC7D-4FB9-8EB2-AB9194526B59}" type="slidenum">
              <a:rPr lang="en-US"/>
              <a:pPr>
                <a:defRPr/>
              </a:pPr>
              <a:t>106</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US" smtClean="0"/>
              <a:t>GMD vs. Types in MARC</a:t>
            </a:r>
          </a:p>
        </p:txBody>
      </p:sp>
      <p:sp>
        <p:nvSpPr>
          <p:cNvPr id="99331" name="Text Placeholder 3"/>
          <p:cNvSpPr>
            <a:spLocks noGrp="1"/>
          </p:cNvSpPr>
          <p:nvPr>
            <p:ph type="body" idx="1"/>
          </p:nvPr>
        </p:nvSpPr>
        <p:spPr>
          <a:xfrm>
            <a:off x="457200" y="1535113"/>
            <a:ext cx="4040188" cy="369887"/>
          </a:xfrm>
        </p:spPr>
        <p:txBody>
          <a:bodyPr/>
          <a:lstStyle/>
          <a:p>
            <a:pPr eaLnBrk="1" hangingPunct="1"/>
            <a:r>
              <a:rPr lang="en-US" smtClean="0"/>
              <a:t>AACR2</a:t>
            </a:r>
          </a:p>
        </p:txBody>
      </p:sp>
      <p:sp>
        <p:nvSpPr>
          <p:cNvPr id="99332" name="Content Placeholder 4"/>
          <p:cNvSpPr>
            <a:spLocks noGrp="1"/>
          </p:cNvSpPr>
          <p:nvPr>
            <p:ph sz="half" idx="2"/>
          </p:nvPr>
        </p:nvSpPr>
        <p:spPr>
          <a:xfrm>
            <a:off x="457200" y="1981200"/>
            <a:ext cx="4040188" cy="4144963"/>
          </a:xfrm>
        </p:spPr>
        <p:txBody>
          <a:bodyPr/>
          <a:lstStyle/>
          <a:p>
            <a:pPr eaLnBrk="1" hangingPunct="1">
              <a:buFont typeface="Arial" charset="0"/>
              <a:buNone/>
            </a:pPr>
            <a:r>
              <a:rPr lang="en-US" smtClean="0"/>
              <a:t>245 10 $a Fünf Violinkonzerte $h [electronic resource] / $c Giuseppe Tartini.</a:t>
            </a:r>
          </a:p>
          <a:p>
            <a:pPr eaLnBrk="1" hangingPunct="1">
              <a:buFont typeface="Arial" charset="0"/>
              <a:buNone/>
            </a:pPr>
            <a:r>
              <a:rPr lang="en-US" smtClean="0"/>
              <a:t>300      $a 1 online resource</a:t>
            </a:r>
          </a:p>
        </p:txBody>
      </p:sp>
      <p:sp>
        <p:nvSpPr>
          <p:cNvPr id="99333" name="Text Placeholder 5"/>
          <p:cNvSpPr>
            <a:spLocks noGrp="1"/>
          </p:cNvSpPr>
          <p:nvPr>
            <p:ph type="body" sz="quarter" idx="3"/>
          </p:nvPr>
        </p:nvSpPr>
        <p:spPr>
          <a:xfrm>
            <a:off x="4645025" y="1535113"/>
            <a:ext cx="4041775" cy="369887"/>
          </a:xfrm>
        </p:spPr>
        <p:txBody>
          <a:bodyPr/>
          <a:lstStyle/>
          <a:p>
            <a:pPr eaLnBrk="1" hangingPunct="1"/>
            <a:r>
              <a:rPr lang="en-US" smtClean="0"/>
              <a:t>RDA</a:t>
            </a:r>
          </a:p>
        </p:txBody>
      </p:sp>
      <p:sp>
        <p:nvSpPr>
          <p:cNvPr id="99334" name="Content Placeholder 6"/>
          <p:cNvSpPr>
            <a:spLocks noGrp="1"/>
          </p:cNvSpPr>
          <p:nvPr>
            <p:ph sz="quarter" idx="4"/>
          </p:nvPr>
        </p:nvSpPr>
        <p:spPr>
          <a:xfrm>
            <a:off x="4645025" y="1981200"/>
            <a:ext cx="4041775" cy="4144963"/>
          </a:xfrm>
        </p:spPr>
        <p:txBody>
          <a:bodyPr/>
          <a:lstStyle/>
          <a:p>
            <a:pPr eaLnBrk="1" hangingPunct="1">
              <a:buFont typeface="Arial" charset="0"/>
              <a:buNone/>
            </a:pPr>
            <a:r>
              <a:rPr lang="en-US" smtClean="0"/>
              <a:t>245 10 $a Fünf Violinkonzerte / $c Giuseppe Tartini.</a:t>
            </a:r>
          </a:p>
          <a:p>
            <a:pPr eaLnBrk="1" hangingPunct="1">
              <a:buFont typeface="Arial" charset="0"/>
              <a:buNone/>
            </a:pPr>
            <a:r>
              <a:rPr lang="en-US" smtClean="0"/>
              <a:t>300     $a 1 online resource</a:t>
            </a:r>
          </a:p>
          <a:p>
            <a:pPr eaLnBrk="1" hangingPunct="1">
              <a:buFont typeface="Arial" charset="0"/>
              <a:buNone/>
            </a:pPr>
            <a:r>
              <a:rPr lang="en-US" smtClean="0"/>
              <a:t>336     $a performed music $2 rdacontent</a:t>
            </a:r>
          </a:p>
          <a:p>
            <a:pPr eaLnBrk="1" hangingPunct="1">
              <a:buFont typeface="Arial" charset="0"/>
              <a:buNone/>
            </a:pPr>
            <a:r>
              <a:rPr lang="en-US" smtClean="0"/>
              <a:t>337     $a computer $2 rdamedia</a:t>
            </a:r>
          </a:p>
          <a:p>
            <a:pPr eaLnBrk="1" hangingPunct="1">
              <a:buFont typeface="Arial" charset="0"/>
              <a:buNone/>
            </a:pPr>
            <a:r>
              <a:rPr lang="en-US" smtClean="0"/>
              <a:t>338     $a online resource $2 rdacarrier</a:t>
            </a:r>
          </a:p>
          <a:p>
            <a:pPr eaLnBrk="1" hangingPunct="1">
              <a:buFont typeface="Arial" charset="0"/>
              <a:buNone/>
            </a:pPr>
            <a:endParaRPr lang="en-US" smtClean="0"/>
          </a:p>
        </p:txBody>
      </p:sp>
      <p:sp>
        <p:nvSpPr>
          <p:cNvPr id="8" name="Slide Number Placeholder 7"/>
          <p:cNvSpPr>
            <a:spLocks noGrp="1"/>
          </p:cNvSpPr>
          <p:nvPr>
            <p:ph type="sldNum" sz="quarter" idx="12"/>
          </p:nvPr>
        </p:nvSpPr>
        <p:spPr/>
        <p:txBody>
          <a:bodyPr/>
          <a:lstStyle/>
          <a:p>
            <a:pPr>
              <a:defRPr/>
            </a:pPr>
            <a:fld id="{FDD3407A-6683-47FC-A1A3-7F85A25DB67E}" type="slidenum">
              <a:rPr lang="en-US"/>
              <a:pPr>
                <a:defRPr/>
              </a:pPr>
              <a:t>107</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smtClean="0"/>
              <a:t>GMD vs. Types in user display</a:t>
            </a:r>
          </a:p>
        </p:txBody>
      </p:sp>
      <p:sp>
        <p:nvSpPr>
          <p:cNvPr id="100355" name="Content Placeholder 2"/>
          <p:cNvSpPr>
            <a:spLocks noGrp="1"/>
          </p:cNvSpPr>
          <p:nvPr>
            <p:ph idx="1"/>
          </p:nvPr>
        </p:nvSpPr>
        <p:spPr/>
        <p:txBody>
          <a:bodyPr/>
          <a:lstStyle/>
          <a:p>
            <a:pPr eaLnBrk="1" hangingPunct="1">
              <a:buFont typeface="Arial" charset="0"/>
              <a:buNone/>
            </a:pPr>
            <a:r>
              <a:rPr lang="en-US" sz="2800" i="1" dirty="0" smtClean="0"/>
              <a:t>AACR2 catalog display</a:t>
            </a:r>
          </a:p>
          <a:p>
            <a:pPr lvl="1" eaLnBrk="1" hangingPunct="1">
              <a:buFont typeface="Arial" charset="0"/>
              <a:buNone/>
            </a:pPr>
            <a:r>
              <a:rPr lang="en-US" sz="2400" dirty="0" smtClean="0"/>
              <a:t>Title: Crazy heart [sound recording] : original motion picture soundtrack.</a:t>
            </a:r>
          </a:p>
          <a:p>
            <a:pPr eaLnBrk="1" hangingPunct="1">
              <a:buFont typeface="Arial" charset="0"/>
              <a:buNone/>
            </a:pPr>
            <a:r>
              <a:rPr lang="en-US" sz="2800" i="1" dirty="0" smtClean="0"/>
              <a:t>RDA catalog display</a:t>
            </a:r>
          </a:p>
          <a:p>
            <a:pPr lvl="1" eaLnBrk="1" hangingPunct="1">
              <a:buFont typeface="Arial" charset="0"/>
              <a:buNone/>
            </a:pPr>
            <a:r>
              <a:rPr lang="en-US" sz="2400" dirty="0" smtClean="0"/>
              <a:t>Title: Crazy heart : original motion picture soundtrack.</a:t>
            </a:r>
          </a:p>
          <a:p>
            <a:pPr lvl="1" eaLnBrk="1" hangingPunct="1">
              <a:buNone/>
            </a:pPr>
            <a:r>
              <a:rPr lang="en-US" sz="2400" dirty="0"/>
              <a:t>Content type: performed music</a:t>
            </a:r>
          </a:p>
          <a:p>
            <a:pPr lvl="1" eaLnBrk="1" hangingPunct="1">
              <a:buFont typeface="Arial" charset="0"/>
              <a:buNone/>
            </a:pPr>
            <a:r>
              <a:rPr lang="en-US" sz="2400" dirty="0" smtClean="0"/>
              <a:t>Media type: audio</a:t>
            </a:r>
          </a:p>
          <a:p>
            <a:pPr lvl="1" eaLnBrk="1" hangingPunct="1">
              <a:buFont typeface="Arial" charset="0"/>
              <a:buNone/>
            </a:pPr>
            <a:r>
              <a:rPr lang="en-US" sz="2400" dirty="0" smtClean="0"/>
              <a:t>Carrier type: audio disc</a:t>
            </a:r>
          </a:p>
          <a:p>
            <a:pPr eaLnBrk="1" hangingPunct="1">
              <a:buFont typeface="Arial" charset="0"/>
              <a:buNone/>
            </a:pPr>
            <a:r>
              <a:rPr lang="en-US" sz="2800" i="1" dirty="0" smtClean="0"/>
              <a:t>Alternately,</a:t>
            </a:r>
            <a:r>
              <a:rPr lang="en-US" sz="2800" dirty="0" smtClean="0"/>
              <a:t> the RDA “types” could be displayed as icons.</a:t>
            </a:r>
            <a:endParaRPr lang="en-US" sz="2800" i="1" dirty="0" smtClean="0"/>
          </a:p>
        </p:txBody>
      </p:sp>
      <p:sp>
        <p:nvSpPr>
          <p:cNvPr id="5" name="Slide Number Placeholder 4"/>
          <p:cNvSpPr>
            <a:spLocks noGrp="1"/>
          </p:cNvSpPr>
          <p:nvPr>
            <p:ph type="sldNum" sz="quarter" idx="12"/>
          </p:nvPr>
        </p:nvSpPr>
        <p:spPr/>
        <p:txBody>
          <a:bodyPr/>
          <a:lstStyle/>
          <a:p>
            <a:pPr>
              <a:defRPr/>
            </a:pPr>
            <a:fld id="{695E79A0-F193-4716-B50A-E6FFD7CFC412}" type="slidenum">
              <a:rPr lang="en-US"/>
              <a:pPr>
                <a:defRPr/>
              </a:pPr>
              <a:t>108</a:t>
            </a:fld>
            <a:endParaRPr lang="en-US" dirty="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smtClean="0"/>
              <a:t>Advantages of Media, Carrier, and Content types</a:t>
            </a:r>
          </a:p>
        </p:txBody>
      </p:sp>
      <p:sp>
        <p:nvSpPr>
          <p:cNvPr id="101379" name="Content Placeholder 2"/>
          <p:cNvSpPr>
            <a:spLocks noGrp="1"/>
          </p:cNvSpPr>
          <p:nvPr>
            <p:ph idx="1"/>
          </p:nvPr>
        </p:nvSpPr>
        <p:spPr>
          <a:xfrm>
            <a:off x="457200" y="1798638"/>
            <a:ext cx="8229600" cy="4525962"/>
          </a:xfrm>
        </p:spPr>
        <p:txBody>
          <a:bodyPr/>
          <a:lstStyle/>
          <a:p>
            <a:pPr eaLnBrk="1" hangingPunct="1">
              <a:buFont typeface="Arial" charset="0"/>
              <a:buNone/>
            </a:pPr>
            <a:r>
              <a:rPr lang="en-US" sz="2800" smtClean="0"/>
              <a:t>Because media type, carrier type, and content type are clearer and more specific than general material designations, they will be more useful to patrons in identifying the resources being described.</a:t>
            </a:r>
          </a:p>
          <a:p>
            <a:pPr eaLnBrk="1" hangingPunct="1">
              <a:buFont typeface="Arial" charset="0"/>
              <a:buNone/>
            </a:pPr>
            <a:endParaRPr lang="en-US" sz="2800" smtClean="0"/>
          </a:p>
          <a:p>
            <a:pPr eaLnBrk="1" hangingPunct="1">
              <a:buFont typeface="Arial" charset="0"/>
              <a:buNone/>
            </a:pPr>
            <a:r>
              <a:rPr lang="en-US" sz="2800" smtClean="0"/>
              <a:t>If we design our systems well, they will also be able to be used to limit searches in very precise ways.</a:t>
            </a:r>
          </a:p>
          <a:p>
            <a:pPr eaLnBrk="1" hangingPunct="1">
              <a:buFont typeface="Arial" charset="0"/>
              <a:buNone/>
            </a:pPr>
            <a:endParaRPr lang="en-US" smtClean="0"/>
          </a:p>
        </p:txBody>
      </p:sp>
      <p:sp>
        <p:nvSpPr>
          <p:cNvPr id="5" name="Slide Number Placeholder 4"/>
          <p:cNvSpPr>
            <a:spLocks noGrp="1"/>
          </p:cNvSpPr>
          <p:nvPr>
            <p:ph type="sldNum" sz="quarter" idx="12"/>
          </p:nvPr>
        </p:nvSpPr>
        <p:spPr/>
        <p:txBody>
          <a:bodyPr/>
          <a:lstStyle/>
          <a:p>
            <a:pPr>
              <a:defRPr/>
            </a:pPr>
            <a:fld id="{85776CA1-CDFF-4FCD-AD39-A6DBA5DF1A48}" type="slidenum">
              <a:rPr lang="en-US"/>
              <a:pPr>
                <a:defRPr/>
              </a:pPr>
              <a:t>109</a:t>
            </a:fld>
            <a:endParaRPr lang="en-US" dirty="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Manifestations: </a:t>
            </a:r>
            <a:br>
              <a:rPr lang="en-US" smtClean="0"/>
            </a:br>
            <a:r>
              <a:rPr lang="en-US" smtClean="0"/>
              <a:t>Core Elements (1.3)</a:t>
            </a:r>
            <a:endParaRPr lang="en-US"/>
          </a:p>
        </p:txBody>
      </p:sp>
      <p:sp>
        <p:nvSpPr>
          <p:cNvPr id="3" name="Content Placeholder 2"/>
          <p:cNvSpPr>
            <a:spLocks noGrp="1"/>
          </p:cNvSpPr>
          <p:nvPr>
            <p:ph idx="1"/>
          </p:nvPr>
        </p:nvSpPr>
        <p:spPr/>
        <p:txBody>
          <a:bodyPr/>
          <a:lstStyle/>
          <a:p>
            <a:pPr marL="0" indent="0">
              <a:buNone/>
            </a:pPr>
            <a:r>
              <a:rPr lang="en-US" sz="2800" smtClean="0"/>
              <a:t>“Core if”</a:t>
            </a:r>
          </a:p>
          <a:p>
            <a:r>
              <a:rPr lang="en-US" sz="2800" smtClean="0"/>
              <a:t>distribution statement elements (if corresponding publication information elements were not recorded)</a:t>
            </a:r>
          </a:p>
          <a:p>
            <a:r>
              <a:rPr lang="en-US" sz="2800" smtClean="0"/>
              <a:t>copyright date (if neither date of publication nor date of distribution identified)</a:t>
            </a:r>
          </a:p>
          <a:p>
            <a:r>
              <a:rPr lang="en-US" sz="2800" smtClean="0"/>
              <a:t>manufacture statement elements (if corresponding publication, distribution, nor copyright information elements were not recorded)</a:t>
            </a:r>
          </a:p>
          <a:p>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11</a:t>
            </a:fld>
            <a:endParaRPr lang="en-US"/>
          </a:p>
        </p:txBody>
      </p:sp>
    </p:spTree>
    <p:extLst>
      <p:ext uri="{BB962C8B-B14F-4D97-AF65-F5344CB8AC3E}">
        <p14:creationId xmlns:p14="http://schemas.microsoft.com/office/powerpoint/2010/main" val="9692517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3696598" y="628389"/>
            <a:ext cx="2018402" cy="3638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Content Placeholder 2"/>
          <p:cNvSpPr>
            <a:spLocks noGrp="1"/>
          </p:cNvSpPr>
          <p:nvPr>
            <p:ph idx="1"/>
          </p:nvPr>
        </p:nvSpPr>
        <p:spPr>
          <a:xfrm>
            <a:off x="6172200" y="2362200"/>
            <a:ext cx="2819400" cy="2743200"/>
          </a:xfrm>
        </p:spPr>
        <p:txBody>
          <a:bodyPr/>
          <a:lstStyle/>
          <a:p>
            <a:pPr>
              <a:buFont typeface="Arial" charset="0"/>
              <a:buNone/>
            </a:pPr>
            <a:r>
              <a:rPr lang="en-US" smtClean="0"/>
              <a:t>Record content, media, and carrier type in the RDA worksheets</a:t>
            </a:r>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54" t="14695" r="31214" b="19795"/>
          <a:stretch/>
        </p:blipFill>
        <p:spPr bwMode="auto">
          <a:xfrm>
            <a:off x="76200" y="457200"/>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10" t="10417" r="3348" b="1595"/>
          <a:stretch/>
        </p:blipFill>
        <p:spPr bwMode="auto">
          <a:xfrm>
            <a:off x="838200" y="1828800"/>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52" t="10722" r="5156" b="6266"/>
          <a:stretch/>
        </p:blipFill>
        <p:spPr bwMode="auto">
          <a:xfrm>
            <a:off x="1822686" y="220818"/>
            <a:ext cx="2520714" cy="3208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831" y="2676165"/>
            <a:ext cx="1995311" cy="3343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58616" y="3048001"/>
            <a:ext cx="2246784" cy="3505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mtClean="0"/>
              <a:t>Bibliographic Records</a:t>
            </a:r>
          </a:p>
        </p:txBody>
      </p:sp>
      <p:sp>
        <p:nvSpPr>
          <p:cNvPr id="103427"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336  text $2 rdacontent</a:t>
            </a:r>
          </a:p>
          <a:p>
            <a:pPr>
              <a:buFont typeface="Arial" charset="0"/>
              <a:buNone/>
            </a:pPr>
            <a:r>
              <a:rPr lang="en-US" sz="2400" smtClean="0"/>
              <a:t>337  unmediated $2 rdamedia</a:t>
            </a:r>
          </a:p>
          <a:p>
            <a:pPr>
              <a:buFont typeface="Arial" charset="0"/>
              <a:buNone/>
            </a:pPr>
            <a:r>
              <a:rPr lang="en-US" sz="2400" smtClean="0"/>
              <a:t>338  volume $2 rdacarrier</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111</a:t>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US" smtClean="0"/>
              <a:t>Describing Carriers</a:t>
            </a:r>
          </a:p>
        </p:txBody>
      </p:sp>
      <p:sp>
        <p:nvSpPr>
          <p:cNvPr id="104451" name="Content Placeholder 3"/>
          <p:cNvSpPr>
            <a:spLocks noGrp="1"/>
          </p:cNvSpPr>
          <p:nvPr>
            <p:ph sz="half" idx="1"/>
          </p:nvPr>
        </p:nvSpPr>
        <p:spPr/>
        <p:txBody>
          <a:bodyPr/>
          <a:lstStyle/>
          <a:p>
            <a:pPr eaLnBrk="1" hangingPunct="1">
              <a:buFont typeface="Arial" charset="0"/>
              <a:buNone/>
            </a:pPr>
            <a:r>
              <a:rPr lang="en-US" sz="2400" b="1" smtClean="0"/>
              <a:t>AACR2</a:t>
            </a:r>
          </a:p>
          <a:p>
            <a:pPr eaLnBrk="1" hangingPunct="1"/>
            <a:r>
              <a:rPr lang="en-US" sz="2400" smtClean="0"/>
              <a:t>System of measurement prescribed depending on the material</a:t>
            </a:r>
          </a:p>
          <a:p>
            <a:pPr eaLnBrk="1" hangingPunct="1"/>
            <a:endParaRPr lang="en-US" sz="2400" smtClean="0"/>
          </a:p>
          <a:p>
            <a:pPr eaLnBrk="1" hangingPunct="1"/>
            <a:r>
              <a:rPr lang="en-US" sz="2400" smtClean="0"/>
              <a:t>Metric units considered abbreviations (“cm.”)</a:t>
            </a:r>
          </a:p>
          <a:p>
            <a:pPr eaLnBrk="1" hangingPunct="1"/>
            <a:endParaRPr lang="en-US" sz="2400" smtClean="0"/>
          </a:p>
          <a:p>
            <a:pPr eaLnBrk="1" hangingPunct="1"/>
            <a:r>
              <a:rPr lang="en-US" sz="2400" smtClean="0"/>
              <a:t>Extensive abbreviation used</a:t>
            </a:r>
          </a:p>
        </p:txBody>
      </p:sp>
      <p:sp>
        <p:nvSpPr>
          <p:cNvPr id="104452" name="Content Placeholder 4"/>
          <p:cNvSpPr>
            <a:spLocks noGrp="1"/>
          </p:cNvSpPr>
          <p:nvPr>
            <p:ph sz="half" idx="2"/>
          </p:nvPr>
        </p:nvSpPr>
        <p:spPr/>
        <p:txBody>
          <a:bodyPr/>
          <a:lstStyle/>
          <a:p>
            <a:pPr eaLnBrk="1" hangingPunct="1">
              <a:buFont typeface="Arial" charset="0"/>
              <a:buNone/>
            </a:pPr>
            <a:r>
              <a:rPr lang="en-US" sz="2400" b="1" smtClean="0"/>
              <a:t>RDA (Chapter 3)</a:t>
            </a:r>
          </a:p>
          <a:p>
            <a:pPr eaLnBrk="1" hangingPunct="1"/>
            <a:r>
              <a:rPr lang="en-US" sz="2400" smtClean="0"/>
              <a:t>Prescribes using metric throughout, but option to record dimensions in system preferred by the agency</a:t>
            </a:r>
          </a:p>
          <a:p>
            <a:pPr eaLnBrk="1" hangingPunct="1"/>
            <a:r>
              <a:rPr lang="en-US" sz="2400" smtClean="0"/>
              <a:t>Metric units considered symbols (“cm”)</a:t>
            </a:r>
          </a:p>
          <a:p>
            <a:pPr eaLnBrk="1" hangingPunct="1"/>
            <a:endParaRPr lang="en-US" sz="2400" smtClean="0"/>
          </a:p>
          <a:p>
            <a:pPr eaLnBrk="1" hangingPunct="1"/>
            <a:r>
              <a:rPr lang="en-US" sz="2400" smtClean="0"/>
              <a:t>Abbreviation limited to dimensions and duration</a:t>
            </a:r>
          </a:p>
        </p:txBody>
      </p:sp>
      <p:sp>
        <p:nvSpPr>
          <p:cNvPr id="6" name="Slide Number Placeholder 5"/>
          <p:cNvSpPr>
            <a:spLocks noGrp="1"/>
          </p:cNvSpPr>
          <p:nvPr>
            <p:ph type="sldNum" sz="quarter" idx="12"/>
          </p:nvPr>
        </p:nvSpPr>
        <p:spPr/>
        <p:txBody>
          <a:bodyPr/>
          <a:lstStyle/>
          <a:p>
            <a:pPr>
              <a:defRPr/>
            </a:pPr>
            <a:fld id="{F353C295-809C-4587-B31C-E1E369ED2453}" type="slidenum">
              <a:rPr lang="en-US"/>
              <a:pPr>
                <a:defRPr/>
              </a:pPr>
              <a:t>112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4"/>
          <p:cNvSpPr>
            <a:spLocks noGrp="1"/>
          </p:cNvSpPr>
          <p:nvPr>
            <p:ph type="title"/>
          </p:nvPr>
        </p:nvSpPr>
        <p:spPr/>
        <p:txBody>
          <a:bodyPr/>
          <a:lstStyle/>
          <a:p>
            <a:r>
              <a:rPr lang="en-US" smtClean="0"/>
              <a:t>Extent</a:t>
            </a:r>
          </a:p>
        </p:txBody>
      </p:sp>
      <p:sp>
        <p:nvSpPr>
          <p:cNvPr id="105475" name="Content Placeholder 5"/>
          <p:cNvSpPr>
            <a:spLocks noGrp="1"/>
          </p:cNvSpPr>
          <p:nvPr>
            <p:ph idx="1"/>
          </p:nvPr>
        </p:nvSpPr>
        <p:spPr/>
        <p:txBody>
          <a:bodyPr/>
          <a:lstStyle/>
          <a:p>
            <a:pPr>
              <a:buFont typeface="Arial" charset="0"/>
              <a:buNone/>
            </a:pPr>
            <a:r>
              <a:rPr lang="en-US" smtClean="0"/>
              <a:t>3.4. Extent is the number and type of units and/or subunits making up a resource.</a:t>
            </a:r>
          </a:p>
          <a:p>
            <a:endParaRPr lang="en-US" smtClean="0"/>
          </a:p>
          <a:p>
            <a:r>
              <a:rPr lang="en-US" smtClean="0"/>
              <a:t>Extent is a core element, i.e., required</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113</a:t>
            </a:fld>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r>
              <a:rPr lang="en-US" smtClean="0"/>
              <a:t>Physical Description</a:t>
            </a:r>
            <a:br>
              <a:rPr lang="en-US" smtClean="0"/>
            </a:br>
            <a:r>
              <a:rPr lang="en-US" smtClean="0"/>
              <a:t>Extent</a:t>
            </a:r>
          </a:p>
        </p:txBody>
      </p:sp>
      <p:sp>
        <p:nvSpPr>
          <p:cNvPr id="106499" name="Content Placeholder 2"/>
          <p:cNvSpPr>
            <a:spLocks noGrp="1"/>
          </p:cNvSpPr>
          <p:nvPr>
            <p:ph idx="1"/>
          </p:nvPr>
        </p:nvSpPr>
        <p:spPr/>
        <p:txBody>
          <a:bodyPr/>
          <a:lstStyle/>
          <a:p>
            <a:pPr eaLnBrk="1" hangingPunct="1">
              <a:buFont typeface="Arial" charset="0"/>
              <a:buNone/>
            </a:pPr>
            <a:r>
              <a:rPr lang="en-US" smtClean="0"/>
              <a:t>RDA 3.4.1.3. </a:t>
            </a:r>
            <a:br>
              <a:rPr lang="en-US" smtClean="0"/>
            </a:br>
            <a:r>
              <a:rPr lang="en-US" smtClean="0"/>
              <a:t>Record the extent of the resource by giving the number of units and an appropriate term for the type of carrier as listed under 3.3.1.3.</a:t>
            </a:r>
            <a:br>
              <a:rPr lang="en-US" smtClean="0"/>
            </a:br>
            <a:r>
              <a:rPr lang="en-US" smtClean="0"/>
              <a:t/>
            </a:r>
            <a:br>
              <a:rPr lang="en-US" smtClean="0"/>
            </a:br>
            <a:r>
              <a:rPr lang="en-US" smtClean="0"/>
              <a:t>If the resource consists of more than one type of carrier, record the number of each applicable type.</a:t>
            </a:r>
          </a:p>
        </p:txBody>
      </p:sp>
      <p:sp>
        <p:nvSpPr>
          <p:cNvPr id="4" name="Slide Number Placeholder 3"/>
          <p:cNvSpPr>
            <a:spLocks noGrp="1"/>
          </p:cNvSpPr>
          <p:nvPr>
            <p:ph type="sldNum" sz="quarter" idx="12"/>
          </p:nvPr>
        </p:nvSpPr>
        <p:spPr/>
        <p:txBody>
          <a:bodyPr/>
          <a:lstStyle/>
          <a:p>
            <a:pPr>
              <a:defRPr/>
            </a:pPr>
            <a:fld id="{D8986A7F-EE6F-4F0B-BDEA-BB8D3951BE3F}" type="slidenum">
              <a:rPr lang="en-US"/>
              <a:pPr>
                <a:defRPr/>
              </a:pPr>
              <a:t>114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57200" y="274638"/>
            <a:ext cx="8229600" cy="639762"/>
          </a:xfrm>
        </p:spPr>
        <p:txBody>
          <a:bodyPr/>
          <a:lstStyle/>
          <a:p>
            <a:pPr eaLnBrk="1" hangingPunct="1"/>
            <a:r>
              <a:rPr lang="en-US" sz="2400" smtClean="0"/>
              <a:t>Carrier Types (RDA 3.3.1.3)</a:t>
            </a:r>
          </a:p>
        </p:txBody>
      </p:sp>
      <p:sp>
        <p:nvSpPr>
          <p:cNvPr id="3" name="Content Placeholder 2"/>
          <p:cNvSpPr>
            <a:spLocks noGrp="1"/>
          </p:cNvSpPr>
          <p:nvPr>
            <p:ph idx="1"/>
          </p:nvPr>
        </p:nvSpPr>
        <p:spPr>
          <a:xfrm>
            <a:off x="457200" y="990600"/>
            <a:ext cx="8153400" cy="5334000"/>
          </a:xfrm>
          <a:ln>
            <a:miter lim="800000"/>
            <a:headEnd/>
            <a:tailEnd/>
          </a:ln>
        </p:spPr>
        <p:txBody>
          <a:bodyPr numCol="3" rtlCol="0">
            <a:noAutofit/>
          </a:bodyPr>
          <a:lstStyle/>
          <a:p>
            <a:pPr indent="-91440" eaLnBrk="1" fontAlgn="auto" hangingPunct="1">
              <a:spcAft>
                <a:spcPts val="0"/>
              </a:spcAft>
              <a:buFont typeface="Arial" pitchFamily="34" charset="0"/>
              <a:buNone/>
              <a:defRPr/>
            </a:pPr>
            <a:r>
              <a:rPr lang="en-US" sz="1400" b="1" smtClean="0"/>
              <a:t>Audio carriers </a:t>
            </a:r>
            <a:r>
              <a:rPr lang="en-US" sz="1400" smtClean="0"/>
              <a:t/>
            </a:r>
            <a:br>
              <a:rPr lang="en-US" sz="1400" smtClean="0"/>
            </a:br>
            <a:r>
              <a:rPr lang="en-US" sz="1400" smtClean="0"/>
              <a:t>audio cartridge</a:t>
            </a:r>
          </a:p>
          <a:p>
            <a:pPr indent="-91440" eaLnBrk="1" fontAlgn="auto" hangingPunct="1">
              <a:spcAft>
                <a:spcPts val="0"/>
              </a:spcAft>
              <a:buFont typeface="Arial" pitchFamily="34" charset="0"/>
              <a:buNone/>
              <a:defRPr/>
            </a:pPr>
            <a:r>
              <a:rPr lang="en-US" sz="1400" smtClean="0"/>
              <a:t>	audio cylinder</a:t>
            </a:r>
          </a:p>
          <a:p>
            <a:pPr indent="-91440" eaLnBrk="1" fontAlgn="auto" hangingPunct="1">
              <a:spcAft>
                <a:spcPts val="0"/>
              </a:spcAft>
              <a:buFont typeface="Arial" pitchFamily="34" charset="0"/>
              <a:buNone/>
              <a:defRPr/>
            </a:pPr>
            <a:r>
              <a:rPr lang="en-US" sz="1400" smtClean="0"/>
              <a:t>	audio disc</a:t>
            </a:r>
          </a:p>
          <a:p>
            <a:pPr indent="-91440" eaLnBrk="1" fontAlgn="auto" hangingPunct="1">
              <a:spcAft>
                <a:spcPts val="0"/>
              </a:spcAft>
              <a:buFont typeface="Arial" pitchFamily="34" charset="0"/>
              <a:buNone/>
              <a:defRPr/>
            </a:pPr>
            <a:r>
              <a:rPr lang="en-US" sz="1400" smtClean="0"/>
              <a:t>	audio roll</a:t>
            </a:r>
          </a:p>
          <a:p>
            <a:pPr indent="-91440" eaLnBrk="1" fontAlgn="auto" hangingPunct="1">
              <a:spcAft>
                <a:spcPts val="0"/>
              </a:spcAft>
              <a:buFont typeface="Arial" pitchFamily="34" charset="0"/>
              <a:buNone/>
              <a:defRPr/>
            </a:pPr>
            <a:r>
              <a:rPr lang="en-US" sz="1400" smtClean="0"/>
              <a:t>	audiocassette</a:t>
            </a:r>
          </a:p>
          <a:p>
            <a:pPr indent="-91440" eaLnBrk="1" fontAlgn="auto" hangingPunct="1">
              <a:spcAft>
                <a:spcPts val="0"/>
              </a:spcAft>
              <a:buFont typeface="Arial" pitchFamily="34" charset="0"/>
              <a:buNone/>
              <a:defRPr/>
            </a:pPr>
            <a:r>
              <a:rPr lang="en-US" sz="1400" smtClean="0"/>
              <a:t>	audiotape reel</a:t>
            </a:r>
          </a:p>
          <a:p>
            <a:pPr indent="-91440" eaLnBrk="1" fontAlgn="auto" hangingPunct="1">
              <a:spcAft>
                <a:spcPts val="0"/>
              </a:spcAft>
              <a:buFont typeface="Arial" pitchFamily="34" charset="0"/>
              <a:buNone/>
              <a:defRPr/>
            </a:pPr>
            <a:r>
              <a:rPr lang="en-US" sz="1400" smtClean="0"/>
              <a:t>	sound-track reel</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Computer carriers </a:t>
            </a:r>
            <a:br>
              <a:rPr lang="en-US" sz="1400" b="1" smtClean="0"/>
            </a:br>
            <a:r>
              <a:rPr lang="en-US" sz="1400" smtClean="0"/>
              <a:t>computer card</a:t>
            </a:r>
          </a:p>
          <a:p>
            <a:pPr indent="-91440" eaLnBrk="1" fontAlgn="auto" hangingPunct="1">
              <a:spcAft>
                <a:spcPts val="0"/>
              </a:spcAft>
              <a:buFont typeface="Arial" pitchFamily="34" charset="0"/>
              <a:buNone/>
              <a:defRPr/>
            </a:pPr>
            <a:r>
              <a:rPr lang="en-US" sz="1400" smtClean="0"/>
              <a:t>	computer chip cartridge</a:t>
            </a:r>
          </a:p>
          <a:p>
            <a:pPr indent="-91440" eaLnBrk="1" fontAlgn="auto" hangingPunct="1">
              <a:spcAft>
                <a:spcPts val="0"/>
              </a:spcAft>
              <a:buFont typeface="Arial" pitchFamily="34" charset="0"/>
              <a:buNone/>
              <a:defRPr/>
            </a:pPr>
            <a:r>
              <a:rPr lang="en-US" sz="1400" smtClean="0"/>
              <a:t>	computer disc</a:t>
            </a:r>
          </a:p>
          <a:p>
            <a:pPr indent="-91440" eaLnBrk="1" fontAlgn="auto" hangingPunct="1">
              <a:spcAft>
                <a:spcPts val="0"/>
              </a:spcAft>
              <a:buFont typeface="Arial" pitchFamily="34" charset="0"/>
              <a:buNone/>
              <a:defRPr/>
            </a:pPr>
            <a:r>
              <a:rPr lang="en-US" sz="1400" smtClean="0"/>
              <a:t>	computer disc cartridge</a:t>
            </a:r>
          </a:p>
          <a:p>
            <a:pPr indent="-91440" eaLnBrk="1" fontAlgn="auto" hangingPunct="1">
              <a:spcAft>
                <a:spcPts val="0"/>
              </a:spcAft>
              <a:buFont typeface="Arial" pitchFamily="34" charset="0"/>
              <a:buNone/>
              <a:defRPr/>
            </a:pPr>
            <a:r>
              <a:rPr lang="en-US" sz="1400" smtClean="0"/>
              <a:t>	computer tape cartridge</a:t>
            </a:r>
          </a:p>
          <a:p>
            <a:pPr indent="-91440" eaLnBrk="1" fontAlgn="auto" hangingPunct="1">
              <a:spcAft>
                <a:spcPts val="0"/>
              </a:spcAft>
              <a:buFont typeface="Arial" pitchFamily="34" charset="0"/>
              <a:buNone/>
              <a:defRPr/>
            </a:pPr>
            <a:r>
              <a:rPr lang="en-US" sz="1400" smtClean="0"/>
              <a:t>	computer tape cassette</a:t>
            </a:r>
          </a:p>
          <a:p>
            <a:pPr indent="-91440" eaLnBrk="1" fontAlgn="auto" hangingPunct="1">
              <a:spcAft>
                <a:spcPts val="0"/>
              </a:spcAft>
              <a:buFont typeface="Arial" pitchFamily="34" charset="0"/>
              <a:buNone/>
              <a:defRPr/>
            </a:pPr>
            <a:r>
              <a:rPr lang="en-US" sz="1400" smtClean="0"/>
              <a:t>	computer tape reel</a:t>
            </a:r>
          </a:p>
          <a:p>
            <a:pPr indent="-91440" eaLnBrk="1" fontAlgn="auto" hangingPunct="1">
              <a:spcAft>
                <a:spcPts val="0"/>
              </a:spcAft>
              <a:buFont typeface="Arial" pitchFamily="34" charset="0"/>
              <a:buNone/>
              <a:defRPr/>
            </a:pPr>
            <a:r>
              <a:rPr lang="en-US" sz="1400" smtClean="0"/>
              <a:t>	online resource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Microform carriers </a:t>
            </a:r>
            <a:br>
              <a:rPr lang="en-US" sz="1400" b="1" smtClean="0"/>
            </a:br>
            <a:r>
              <a:rPr lang="en-US" sz="1400" smtClean="0"/>
              <a:t>aperture card</a:t>
            </a:r>
          </a:p>
          <a:p>
            <a:pPr indent="-91440" eaLnBrk="1" fontAlgn="auto" hangingPunct="1">
              <a:spcAft>
                <a:spcPts val="0"/>
              </a:spcAft>
              <a:buFont typeface="Arial" pitchFamily="34" charset="0"/>
              <a:buNone/>
              <a:defRPr/>
            </a:pPr>
            <a:r>
              <a:rPr lang="en-US" sz="1400" smtClean="0"/>
              <a:t>	microfiche</a:t>
            </a:r>
          </a:p>
          <a:p>
            <a:pPr indent="-91440" eaLnBrk="1" fontAlgn="auto" hangingPunct="1">
              <a:spcAft>
                <a:spcPts val="0"/>
              </a:spcAft>
              <a:buFont typeface="Arial" pitchFamily="34" charset="0"/>
              <a:buNone/>
              <a:defRPr/>
            </a:pPr>
            <a:r>
              <a:rPr lang="en-US" sz="1400" smtClean="0"/>
              <a:t>	microfiche cassette</a:t>
            </a:r>
          </a:p>
          <a:p>
            <a:pPr indent="-91440" eaLnBrk="1" fontAlgn="auto" hangingPunct="1">
              <a:spcAft>
                <a:spcPts val="0"/>
              </a:spcAft>
              <a:buFont typeface="Arial" pitchFamily="34" charset="0"/>
              <a:buNone/>
              <a:defRPr/>
            </a:pPr>
            <a:r>
              <a:rPr lang="en-US" sz="1400" smtClean="0"/>
              <a:t>	microfilm cartridge</a:t>
            </a:r>
          </a:p>
          <a:p>
            <a:pPr indent="-91440" eaLnBrk="1" fontAlgn="auto" hangingPunct="1">
              <a:spcAft>
                <a:spcPts val="0"/>
              </a:spcAft>
              <a:buFont typeface="Arial" pitchFamily="34" charset="0"/>
              <a:buNone/>
              <a:defRPr/>
            </a:pPr>
            <a:r>
              <a:rPr lang="en-US" sz="1400" smtClean="0"/>
              <a:t>	microfilm cassette</a:t>
            </a:r>
          </a:p>
          <a:p>
            <a:pPr indent="-91440" eaLnBrk="1" fontAlgn="auto" hangingPunct="1">
              <a:spcAft>
                <a:spcPts val="0"/>
              </a:spcAft>
              <a:buFont typeface="Arial" pitchFamily="34" charset="0"/>
              <a:buNone/>
              <a:defRPr/>
            </a:pPr>
            <a:r>
              <a:rPr lang="en-US" sz="1400" smtClean="0"/>
              <a:t>	microfilm reel</a:t>
            </a:r>
          </a:p>
          <a:p>
            <a:pPr indent="-91440" eaLnBrk="1" fontAlgn="auto" hangingPunct="1">
              <a:spcAft>
                <a:spcPts val="0"/>
              </a:spcAft>
              <a:buFont typeface="Arial" pitchFamily="34" charset="0"/>
              <a:buNone/>
              <a:defRPr/>
            </a:pPr>
            <a:r>
              <a:rPr lang="en-US" sz="1400" smtClean="0"/>
              <a:t>	microfilm roll</a:t>
            </a:r>
          </a:p>
          <a:p>
            <a:pPr indent="-91440" eaLnBrk="1" fontAlgn="auto" hangingPunct="1">
              <a:spcAft>
                <a:spcPts val="0"/>
              </a:spcAft>
              <a:buFont typeface="Arial" pitchFamily="34" charset="0"/>
              <a:buNone/>
              <a:defRPr/>
            </a:pPr>
            <a:r>
              <a:rPr lang="en-US" sz="1400" smtClean="0"/>
              <a:t>	microfilm slip</a:t>
            </a:r>
          </a:p>
          <a:p>
            <a:pPr indent="-91440" eaLnBrk="1" fontAlgn="auto" hangingPunct="1">
              <a:spcAft>
                <a:spcPts val="0"/>
              </a:spcAft>
              <a:buFont typeface="Arial" pitchFamily="34" charset="0"/>
              <a:buNone/>
              <a:defRPr/>
            </a:pPr>
            <a:r>
              <a:rPr lang="en-US" sz="1400" smtClean="0"/>
              <a:t>	microopaque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Projected image carriers </a:t>
            </a:r>
            <a:r>
              <a:rPr lang="en-US" sz="1400" smtClean="0"/>
              <a:t/>
            </a:r>
            <a:br>
              <a:rPr lang="en-US" sz="1400" smtClean="0"/>
            </a:br>
            <a:r>
              <a:rPr lang="en-US" sz="1400" smtClean="0"/>
              <a:t>film cartridge</a:t>
            </a:r>
          </a:p>
          <a:p>
            <a:pPr indent="-91440" eaLnBrk="1" fontAlgn="auto" hangingPunct="1">
              <a:spcAft>
                <a:spcPts val="0"/>
              </a:spcAft>
              <a:buFont typeface="Arial" pitchFamily="34" charset="0"/>
              <a:buNone/>
              <a:defRPr/>
            </a:pPr>
            <a:r>
              <a:rPr lang="en-US" sz="1400" smtClean="0"/>
              <a:t>	film cassette</a:t>
            </a:r>
          </a:p>
          <a:p>
            <a:pPr indent="-91440" eaLnBrk="1" fontAlgn="auto" hangingPunct="1">
              <a:spcAft>
                <a:spcPts val="0"/>
              </a:spcAft>
              <a:buFont typeface="Arial" pitchFamily="34" charset="0"/>
              <a:buNone/>
              <a:defRPr/>
            </a:pPr>
            <a:r>
              <a:rPr lang="en-US" sz="1400" smtClean="0"/>
              <a:t>	film reel</a:t>
            </a:r>
          </a:p>
          <a:p>
            <a:pPr indent="-91440" eaLnBrk="1" fontAlgn="auto" hangingPunct="1">
              <a:spcAft>
                <a:spcPts val="0"/>
              </a:spcAft>
              <a:buFont typeface="Arial" pitchFamily="34" charset="0"/>
              <a:buNone/>
              <a:defRPr/>
            </a:pPr>
            <a:r>
              <a:rPr lang="en-US" sz="1400" smtClean="0"/>
              <a:t>	film roll</a:t>
            </a:r>
          </a:p>
          <a:p>
            <a:pPr indent="-91440" eaLnBrk="1" fontAlgn="auto" hangingPunct="1">
              <a:spcAft>
                <a:spcPts val="0"/>
              </a:spcAft>
              <a:buFont typeface="Arial" pitchFamily="34" charset="0"/>
              <a:buNone/>
              <a:defRPr/>
            </a:pPr>
            <a:r>
              <a:rPr lang="en-US" sz="1400" smtClean="0"/>
              <a:t>	filmslip</a:t>
            </a:r>
          </a:p>
          <a:p>
            <a:pPr indent="-91440" eaLnBrk="1" fontAlgn="auto" hangingPunct="1">
              <a:spcAft>
                <a:spcPts val="0"/>
              </a:spcAft>
              <a:buFont typeface="Arial" pitchFamily="34" charset="0"/>
              <a:buNone/>
              <a:defRPr/>
            </a:pPr>
            <a:r>
              <a:rPr lang="en-US" sz="1400" smtClean="0"/>
              <a:t>	filmstrip</a:t>
            </a:r>
          </a:p>
          <a:p>
            <a:pPr indent="-91440" eaLnBrk="1" fontAlgn="auto" hangingPunct="1">
              <a:spcAft>
                <a:spcPts val="0"/>
              </a:spcAft>
              <a:buFont typeface="Arial" pitchFamily="34" charset="0"/>
              <a:buNone/>
              <a:defRPr/>
            </a:pPr>
            <a:r>
              <a:rPr lang="en-US" sz="1400" smtClean="0"/>
              <a:t>	filmstrip cartridge</a:t>
            </a:r>
          </a:p>
          <a:p>
            <a:pPr indent="-91440" eaLnBrk="1" fontAlgn="auto" hangingPunct="1">
              <a:spcAft>
                <a:spcPts val="0"/>
              </a:spcAft>
              <a:buFont typeface="Arial" pitchFamily="34" charset="0"/>
              <a:buNone/>
              <a:defRPr/>
            </a:pPr>
            <a:r>
              <a:rPr lang="en-US" sz="1400" smtClean="0"/>
              <a:t>	overhead transparency</a:t>
            </a:r>
          </a:p>
          <a:p>
            <a:pPr indent="-91440" eaLnBrk="1" fontAlgn="auto" hangingPunct="1">
              <a:spcAft>
                <a:spcPts val="0"/>
              </a:spcAft>
              <a:buFont typeface="Arial" pitchFamily="34" charset="0"/>
              <a:buNone/>
              <a:defRPr/>
            </a:pPr>
            <a:r>
              <a:rPr lang="en-US" sz="1400" smtClean="0"/>
              <a:t>	slide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Unmediated carriers </a:t>
            </a:r>
            <a:br>
              <a:rPr lang="en-US" sz="1400" b="1" smtClean="0"/>
            </a:br>
            <a:r>
              <a:rPr lang="en-US" sz="1400" smtClean="0"/>
              <a:t>card</a:t>
            </a:r>
          </a:p>
          <a:p>
            <a:pPr indent="-91440" eaLnBrk="1" fontAlgn="auto" hangingPunct="1">
              <a:spcAft>
                <a:spcPts val="0"/>
              </a:spcAft>
              <a:buFont typeface="Arial" pitchFamily="34" charset="0"/>
              <a:buNone/>
              <a:defRPr/>
            </a:pPr>
            <a:r>
              <a:rPr lang="en-US" sz="1400" smtClean="0"/>
              <a:t>	flipchart</a:t>
            </a:r>
          </a:p>
          <a:p>
            <a:pPr indent="-91440" eaLnBrk="1" fontAlgn="auto" hangingPunct="1">
              <a:spcAft>
                <a:spcPts val="0"/>
              </a:spcAft>
              <a:buFont typeface="Arial" pitchFamily="34" charset="0"/>
              <a:buNone/>
              <a:defRPr/>
            </a:pPr>
            <a:r>
              <a:rPr lang="en-US" sz="1400" smtClean="0"/>
              <a:t>	object</a:t>
            </a:r>
          </a:p>
          <a:p>
            <a:pPr indent="-91440" eaLnBrk="1" fontAlgn="auto" hangingPunct="1">
              <a:spcAft>
                <a:spcPts val="0"/>
              </a:spcAft>
              <a:buFont typeface="Arial" pitchFamily="34" charset="0"/>
              <a:buNone/>
              <a:defRPr/>
            </a:pPr>
            <a:r>
              <a:rPr lang="en-US" sz="1400" smtClean="0"/>
              <a:t>	roll</a:t>
            </a:r>
          </a:p>
          <a:p>
            <a:pPr indent="-91440" eaLnBrk="1" fontAlgn="auto" hangingPunct="1">
              <a:spcAft>
                <a:spcPts val="0"/>
              </a:spcAft>
              <a:buFont typeface="Arial" pitchFamily="34" charset="0"/>
              <a:buNone/>
              <a:defRPr/>
            </a:pPr>
            <a:r>
              <a:rPr lang="en-US" sz="1400" smtClean="0"/>
              <a:t>	sheet</a:t>
            </a:r>
          </a:p>
          <a:p>
            <a:pPr indent="-91440" eaLnBrk="1" fontAlgn="auto" hangingPunct="1">
              <a:spcAft>
                <a:spcPts val="0"/>
              </a:spcAft>
              <a:buFont typeface="Arial" pitchFamily="34" charset="0"/>
              <a:buNone/>
              <a:defRPr/>
            </a:pPr>
            <a:r>
              <a:rPr lang="en-US" sz="1400" smtClean="0"/>
              <a:t>	volume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Video carriers </a:t>
            </a:r>
            <a:br>
              <a:rPr lang="en-US" sz="1400" b="1" smtClean="0"/>
            </a:br>
            <a:r>
              <a:rPr lang="en-US" sz="1400" smtClean="0"/>
              <a:t>video cartridge</a:t>
            </a:r>
          </a:p>
          <a:p>
            <a:pPr indent="-91440" eaLnBrk="1" fontAlgn="auto" hangingPunct="1">
              <a:spcAft>
                <a:spcPts val="0"/>
              </a:spcAft>
              <a:buFont typeface="Arial" pitchFamily="34" charset="0"/>
              <a:buNone/>
              <a:defRPr/>
            </a:pPr>
            <a:r>
              <a:rPr lang="en-US" sz="1400" smtClean="0"/>
              <a:t>	videocassette</a:t>
            </a:r>
          </a:p>
          <a:p>
            <a:pPr indent="-91440" eaLnBrk="1" fontAlgn="auto" hangingPunct="1">
              <a:spcAft>
                <a:spcPts val="0"/>
              </a:spcAft>
              <a:buFont typeface="Arial" pitchFamily="34" charset="0"/>
              <a:buNone/>
              <a:defRPr/>
            </a:pPr>
            <a:r>
              <a:rPr lang="en-US" sz="1400" smtClean="0"/>
              <a:t>	videodisc</a:t>
            </a:r>
          </a:p>
          <a:p>
            <a:pPr indent="-91440" eaLnBrk="1" fontAlgn="auto" hangingPunct="1">
              <a:spcAft>
                <a:spcPts val="0"/>
              </a:spcAft>
              <a:buFont typeface="Arial" pitchFamily="34" charset="0"/>
              <a:buNone/>
              <a:defRPr/>
            </a:pPr>
            <a:r>
              <a:rPr lang="en-US" sz="1400" smtClean="0"/>
              <a:t>	videotape reel</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Microscopic carriers </a:t>
            </a:r>
            <a:br>
              <a:rPr lang="en-US" sz="1400" b="1" smtClean="0"/>
            </a:br>
            <a:r>
              <a:rPr lang="en-US" sz="1400" smtClean="0"/>
              <a:t>microscope slide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Stereographic carriers </a:t>
            </a:r>
            <a:r>
              <a:rPr lang="en-US" sz="1400" smtClean="0"/>
              <a:t/>
            </a:r>
            <a:br>
              <a:rPr lang="en-US" sz="1400" smtClean="0"/>
            </a:br>
            <a:r>
              <a:rPr lang="en-US" sz="1400" smtClean="0"/>
              <a:t>stereograph card</a:t>
            </a:r>
          </a:p>
          <a:p>
            <a:pPr indent="-91440" eaLnBrk="1" fontAlgn="auto" hangingPunct="1">
              <a:spcAft>
                <a:spcPts val="0"/>
              </a:spcAft>
              <a:buFont typeface="Arial" pitchFamily="34" charset="0"/>
              <a:buNone/>
              <a:defRPr/>
            </a:pPr>
            <a:r>
              <a:rPr lang="en-US" sz="1400" smtClean="0"/>
              <a:t>	stereograph disc</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a:p>
        </p:txBody>
      </p:sp>
      <p:sp>
        <p:nvSpPr>
          <p:cNvPr id="4" name="Slide Number Placeholder 3"/>
          <p:cNvSpPr>
            <a:spLocks noGrp="1"/>
          </p:cNvSpPr>
          <p:nvPr>
            <p:ph type="sldNum" sz="quarter" idx="12"/>
          </p:nvPr>
        </p:nvSpPr>
        <p:spPr/>
        <p:txBody>
          <a:bodyPr/>
          <a:lstStyle/>
          <a:p>
            <a:pPr>
              <a:defRPr/>
            </a:pPr>
            <a:fld id="{3C270CCD-A99E-4AE4-BD2F-6C9310CF3EB6}" type="slidenum">
              <a:rPr lang="en-US"/>
              <a:pPr>
                <a:defRPr/>
              </a:pPr>
              <a:t>115</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en-US" smtClean="0"/>
              <a:t>Extent Examples</a:t>
            </a:r>
          </a:p>
        </p:txBody>
      </p:sp>
      <p:sp>
        <p:nvSpPr>
          <p:cNvPr id="3" name="Content Placeholder 2"/>
          <p:cNvSpPr>
            <a:spLocks noGrp="1"/>
          </p:cNvSpPr>
          <p:nvPr>
            <p:ph idx="1"/>
          </p:nvPr>
        </p:nvSpPr>
        <p:spPr>
          <a:xfrm>
            <a:off x="457200" y="1752601"/>
            <a:ext cx="8229600" cy="3200399"/>
          </a:xfrm>
          <a:ln>
            <a:miter lim="800000"/>
            <a:headEnd/>
            <a:tailEnd/>
          </a:ln>
        </p:spPr>
        <p:txBody>
          <a:bodyPr numCol="2" rtlCol="0">
            <a:normAutofit/>
          </a:bodyPr>
          <a:lstStyle/>
          <a:p>
            <a:pPr eaLnBrk="1" fontAlgn="auto" hangingPunct="1">
              <a:spcAft>
                <a:spcPts val="0"/>
              </a:spcAft>
              <a:buFont typeface="Arial" pitchFamily="34" charset="0"/>
              <a:buNone/>
              <a:defRPr/>
            </a:pPr>
            <a:r>
              <a:rPr lang="en-US" smtClean="0"/>
              <a:t>1 audio disc*</a:t>
            </a:r>
          </a:p>
          <a:p>
            <a:pPr eaLnBrk="1" fontAlgn="auto" hangingPunct="1">
              <a:spcAft>
                <a:spcPts val="0"/>
              </a:spcAft>
              <a:buFont typeface="Arial" pitchFamily="34" charset="0"/>
              <a:buNone/>
              <a:defRPr/>
            </a:pPr>
            <a:r>
              <a:rPr lang="en-US" smtClean="0"/>
              <a:t>1 online resource</a:t>
            </a:r>
          </a:p>
          <a:p>
            <a:pPr eaLnBrk="1" fontAlgn="auto" hangingPunct="1">
              <a:spcAft>
                <a:spcPts val="0"/>
              </a:spcAft>
              <a:buFont typeface="Arial" pitchFamily="34" charset="0"/>
              <a:buNone/>
              <a:defRPr/>
            </a:pPr>
            <a:r>
              <a:rPr lang="en-US" smtClean="0"/>
              <a:t>3 microfiches</a:t>
            </a:r>
          </a:p>
          <a:p>
            <a:pPr eaLnBrk="1" fontAlgn="auto" hangingPunct="1">
              <a:spcAft>
                <a:spcPts val="0"/>
              </a:spcAft>
              <a:buFont typeface="Arial" pitchFamily="34" charset="0"/>
              <a:buNone/>
              <a:defRPr/>
            </a:pPr>
            <a:r>
              <a:rPr lang="en-US" smtClean="0"/>
              <a:t>2 microfilm reels</a:t>
            </a:r>
          </a:p>
          <a:p>
            <a:pPr eaLnBrk="1" fontAlgn="auto" hangingPunct="1">
              <a:spcAft>
                <a:spcPts val="0"/>
              </a:spcAft>
              <a:buFont typeface="Arial" pitchFamily="34" charset="0"/>
              <a:buNone/>
              <a:defRPr/>
            </a:pPr>
            <a:r>
              <a:rPr lang="en-US" smtClean="0"/>
              <a:t>5 microscope slides</a:t>
            </a:r>
          </a:p>
          <a:p>
            <a:pPr eaLnBrk="1" fontAlgn="auto" hangingPunct="1">
              <a:spcAft>
                <a:spcPts val="0"/>
              </a:spcAft>
              <a:buFont typeface="Arial" pitchFamily="34" charset="0"/>
              <a:buNone/>
              <a:defRPr/>
            </a:pPr>
            <a:r>
              <a:rPr lang="en-US" smtClean="0"/>
              <a:t>1 overhead transparency</a:t>
            </a:r>
          </a:p>
          <a:p>
            <a:pPr eaLnBrk="1" fontAlgn="auto" hangingPunct="1">
              <a:spcAft>
                <a:spcPts val="0"/>
              </a:spcAft>
              <a:buFont typeface="Arial" pitchFamily="34" charset="0"/>
              <a:buNone/>
              <a:defRPr/>
            </a:pPr>
            <a:r>
              <a:rPr lang="en-US" smtClean="0"/>
              <a:t>6 cards</a:t>
            </a:r>
          </a:p>
          <a:p>
            <a:pPr eaLnBrk="1" fontAlgn="auto" hangingPunct="1">
              <a:spcAft>
                <a:spcPts val="0"/>
              </a:spcAft>
              <a:buFont typeface="Arial" pitchFamily="34" charset="0"/>
              <a:buNone/>
              <a:defRPr/>
            </a:pPr>
            <a:r>
              <a:rPr lang="en-US" smtClean="0"/>
              <a:t>2 videodiscs </a:t>
            </a:r>
          </a:p>
          <a:p>
            <a:pPr eaLnBrk="1" fontAlgn="auto" hangingPunct="1">
              <a:spcAft>
                <a:spcPts val="0"/>
              </a:spcAft>
              <a:buFont typeface="Arial" pitchFamily="34" charset="0"/>
              <a:buNone/>
              <a:defRPr/>
            </a:pPr>
            <a:r>
              <a:rPr lang="en-US" smtClean="0"/>
              <a:t>1 videocassette</a:t>
            </a:r>
            <a:endParaRPr lang="en-US"/>
          </a:p>
        </p:txBody>
      </p:sp>
      <p:sp>
        <p:nvSpPr>
          <p:cNvPr id="108548" name="TextBox 3"/>
          <p:cNvSpPr txBox="1">
            <a:spLocks noChangeArrowheads="1"/>
          </p:cNvSpPr>
          <p:nvPr/>
        </p:nvSpPr>
        <p:spPr bwMode="auto">
          <a:xfrm>
            <a:off x="457200" y="5334000"/>
            <a:ext cx="834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Calibri" pitchFamily="34" charset="0"/>
              </a:rPr>
              <a:t>* Note: AACR2 designations beginning with “sound” begin with “audio” in RDA. </a:t>
            </a:r>
          </a:p>
        </p:txBody>
      </p:sp>
      <p:sp>
        <p:nvSpPr>
          <p:cNvPr id="5" name="Slide Number Placeholder 4"/>
          <p:cNvSpPr>
            <a:spLocks noGrp="1"/>
          </p:cNvSpPr>
          <p:nvPr>
            <p:ph type="sldNum" sz="quarter" idx="12"/>
          </p:nvPr>
        </p:nvSpPr>
        <p:spPr/>
        <p:txBody>
          <a:bodyPr/>
          <a:lstStyle/>
          <a:p>
            <a:pPr>
              <a:defRPr/>
            </a:pPr>
            <a:fld id="{4E0AF0A9-1EFF-499E-851D-BD8AF8F1574A}" type="slidenum">
              <a:rPr lang="en-US"/>
              <a:pPr>
                <a:defRPr/>
              </a:pPr>
              <a:t>116</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US" smtClean="0"/>
              <a:t>Extent - Other terms</a:t>
            </a:r>
          </a:p>
        </p:txBody>
      </p:sp>
      <p:sp>
        <p:nvSpPr>
          <p:cNvPr id="109571" name="Content Placeholder 2"/>
          <p:cNvSpPr>
            <a:spLocks noGrp="1"/>
          </p:cNvSpPr>
          <p:nvPr>
            <p:ph idx="1"/>
          </p:nvPr>
        </p:nvSpPr>
        <p:spPr/>
        <p:txBody>
          <a:bodyPr/>
          <a:lstStyle/>
          <a:p>
            <a:pPr eaLnBrk="1" hangingPunct="1">
              <a:buFont typeface="Arial" charset="0"/>
              <a:buNone/>
            </a:pPr>
            <a:r>
              <a:rPr lang="en-US" sz="1800" b="1" smtClean="0"/>
              <a:t>RDA 3.4.1.5. </a:t>
            </a:r>
            <a:r>
              <a:rPr lang="en-US" sz="1800" smtClean="0"/>
              <a:t>Use a term in common usage (including a trade name, if applicable) to designate the type of unit:</a:t>
            </a:r>
          </a:p>
          <a:p>
            <a:pPr eaLnBrk="1" hangingPunct="1">
              <a:buFont typeface="Arial" charset="0"/>
              <a:buNone/>
            </a:pPr>
            <a:r>
              <a:rPr lang="en-US" sz="1800" smtClean="0"/>
              <a:t>	a) if the carrier is in a newly developed format that is not yet covered in the list under 3.3.1.3 </a:t>
            </a:r>
          </a:p>
          <a:p>
            <a:pPr eaLnBrk="1" hangingPunct="1">
              <a:buFont typeface="Arial" charset="0"/>
              <a:buNone/>
            </a:pPr>
            <a:r>
              <a:rPr lang="en-US" sz="1800" smtClean="0"/>
              <a:t>	b) if none of the terms listed under 3.3.1.3  is appropriate</a:t>
            </a:r>
          </a:p>
          <a:p>
            <a:pPr eaLnBrk="1" hangingPunct="1">
              <a:buFont typeface="Arial" charset="0"/>
              <a:buNone/>
            </a:pPr>
            <a:r>
              <a:rPr lang="en-US" sz="1800" smtClean="0"/>
              <a:t>	</a:t>
            </a:r>
            <a:r>
              <a:rPr lang="en-US" sz="1800" i="1" smtClean="0"/>
              <a:t>or</a:t>
            </a:r>
          </a:p>
          <a:p>
            <a:pPr eaLnBrk="1" hangingPunct="1">
              <a:buFont typeface="Arial" charset="0"/>
              <a:buNone/>
            </a:pPr>
            <a:r>
              <a:rPr lang="en-US" sz="1800" smtClean="0"/>
              <a:t>	c) as an alternative to a term listed under 3.3.1.3 , if preferred by the agency preparing the description.</a:t>
            </a:r>
          </a:p>
          <a:p>
            <a:pPr eaLnBrk="1" hangingPunct="1">
              <a:buFont typeface="Arial" charset="0"/>
              <a:buNone/>
            </a:pPr>
            <a:endParaRPr lang="en-US" sz="1800" smtClean="0"/>
          </a:p>
          <a:p>
            <a:pPr eaLnBrk="1" hangingPunct="1">
              <a:buFont typeface="Arial" charset="0"/>
              <a:buNone/>
            </a:pPr>
            <a:r>
              <a:rPr lang="en-US" sz="1800" smtClean="0"/>
              <a:t>		1 USB flash drive  	[no term in 3.3.1.3 appropriate]</a:t>
            </a:r>
          </a:p>
          <a:p>
            <a:pPr eaLnBrk="1" hangingPunct="1">
              <a:buFont typeface="Arial" charset="0"/>
              <a:buNone/>
            </a:pPr>
            <a:r>
              <a:rPr lang="en-US" sz="1800" smtClean="0"/>
              <a:t>		1 DVD  		[agency prefers this to 1 videodisc]</a:t>
            </a:r>
          </a:p>
          <a:p>
            <a:pPr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D2C88F71-2E30-4F85-ABA9-57906028AA10}" type="slidenum">
              <a:rPr lang="en-US"/>
              <a:pPr>
                <a:defRPr/>
              </a:pPr>
              <a:t>117</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smtClean="0"/>
              <a:t>Extent - Subunits</a:t>
            </a:r>
          </a:p>
        </p:txBody>
      </p:sp>
      <p:sp>
        <p:nvSpPr>
          <p:cNvPr id="110595" name="Content Placeholder 2"/>
          <p:cNvSpPr>
            <a:spLocks noGrp="1"/>
          </p:cNvSpPr>
          <p:nvPr>
            <p:ph idx="1"/>
          </p:nvPr>
        </p:nvSpPr>
        <p:spPr/>
        <p:txBody>
          <a:bodyPr/>
          <a:lstStyle/>
          <a:p>
            <a:pPr eaLnBrk="1" hangingPunct="1">
              <a:buFont typeface="Arial" charset="0"/>
              <a:buNone/>
            </a:pPr>
            <a:r>
              <a:rPr lang="en-US" sz="2800" smtClean="0"/>
              <a:t>RDA 3.4.1.7. Specify the number of subunits ... if readily ascertainable and considered important for identification or selection. Record the number of subunits, in parentheses, following the term designating the type of unit.</a:t>
            </a:r>
          </a:p>
          <a:p>
            <a:pPr lvl="2" eaLnBrk="1" hangingPunct="1">
              <a:buFont typeface="Arial" charset="0"/>
              <a:buNone/>
            </a:pPr>
            <a:r>
              <a:rPr lang="en-US" sz="2000" smtClean="0"/>
              <a:t>1 computer disc (184 remote-sensing images)</a:t>
            </a:r>
          </a:p>
          <a:p>
            <a:pPr lvl="2" eaLnBrk="1" hangingPunct="1">
              <a:buFont typeface="Arial" charset="0"/>
              <a:buNone/>
            </a:pPr>
            <a:r>
              <a:rPr lang="en-US" sz="2000" smtClean="0"/>
              <a:t>1 computer disc (1 audio file, 3 video files)</a:t>
            </a:r>
          </a:p>
          <a:p>
            <a:pPr lvl="2" eaLnBrk="1" hangingPunct="1">
              <a:buFont typeface="Arial" charset="0"/>
              <a:buNone/>
            </a:pPr>
            <a:r>
              <a:rPr lang="en-US" sz="2000" smtClean="0"/>
              <a:t>1 filmstrip (28 frames)</a:t>
            </a:r>
          </a:p>
          <a:p>
            <a:pPr lvl="2" eaLnBrk="1" hangingPunct="1">
              <a:buFont typeface="Arial" charset="0"/>
              <a:buNone/>
            </a:pPr>
            <a:r>
              <a:rPr lang="fr-FR" sz="2000" smtClean="0"/>
              <a:t>3 microfiches (1 score (118 pages))    [Note: pages spelled out]</a:t>
            </a:r>
          </a:p>
          <a:p>
            <a:pPr lvl="2" eaLnBrk="1" hangingPunct="1">
              <a:buFont typeface="Arial" charset="0"/>
              <a:buNone/>
            </a:pPr>
            <a:r>
              <a:rPr lang="fr-FR" sz="2000" smtClean="0"/>
              <a:t>1 online resource (68 pages)</a:t>
            </a:r>
          </a:p>
          <a:p>
            <a:pPr lvl="2" eaLnBrk="1" hangingPunct="1">
              <a:buFont typeface="Arial" charset="0"/>
              <a:buNone/>
            </a:pPr>
            <a:r>
              <a:rPr lang="en-US" sz="2000" smtClean="0"/>
              <a:t>1 filmstrip (approximately 100 frames)     [Note: ca. not used]</a:t>
            </a:r>
          </a:p>
        </p:txBody>
      </p:sp>
      <p:sp>
        <p:nvSpPr>
          <p:cNvPr id="4" name="Slide Number Placeholder 3"/>
          <p:cNvSpPr>
            <a:spLocks noGrp="1"/>
          </p:cNvSpPr>
          <p:nvPr>
            <p:ph type="sldNum" sz="quarter" idx="12"/>
          </p:nvPr>
        </p:nvSpPr>
        <p:spPr/>
        <p:txBody>
          <a:bodyPr/>
          <a:lstStyle/>
          <a:p>
            <a:pPr>
              <a:defRPr/>
            </a:pPr>
            <a:fld id="{A12FC6D3-BF9A-48CC-81C4-8DB25417D281}" type="slidenum">
              <a:rPr lang="en-US"/>
              <a:pPr>
                <a:defRPr/>
              </a:pPr>
              <a:t>118</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smtClean="0"/>
              <a:t>Extent</a:t>
            </a:r>
          </a:p>
        </p:txBody>
      </p:sp>
      <p:sp>
        <p:nvSpPr>
          <p:cNvPr id="111619" name="Content Placeholder 2"/>
          <p:cNvSpPr>
            <a:spLocks noGrp="1"/>
          </p:cNvSpPr>
          <p:nvPr>
            <p:ph idx="1"/>
          </p:nvPr>
        </p:nvSpPr>
        <p:spPr/>
        <p:txBody>
          <a:bodyPr/>
          <a:lstStyle/>
          <a:p>
            <a:pPr eaLnBrk="1" hangingPunct="1">
              <a:buFont typeface="Arial" charset="0"/>
              <a:buNone/>
            </a:pPr>
            <a:r>
              <a:rPr lang="en-US" smtClean="0"/>
              <a:t>Exceptions to the basic rule of recording the number of units + carrier type term</a:t>
            </a:r>
          </a:p>
          <a:p>
            <a:pPr lvl="1" eaLnBrk="1" hangingPunct="1"/>
            <a:r>
              <a:rPr lang="en-US" smtClean="0"/>
              <a:t>Cartographic resources (RDA 3.4.2)</a:t>
            </a:r>
          </a:p>
          <a:p>
            <a:pPr lvl="1" eaLnBrk="1" hangingPunct="1"/>
            <a:r>
              <a:rPr lang="en-US" smtClean="0"/>
              <a:t>Notated music (RDA 3.4.3)</a:t>
            </a:r>
          </a:p>
          <a:p>
            <a:pPr lvl="1" eaLnBrk="1" hangingPunct="1"/>
            <a:r>
              <a:rPr lang="en-US" smtClean="0"/>
              <a:t>Still images (RDA 3.4.4)</a:t>
            </a:r>
          </a:p>
          <a:p>
            <a:pPr lvl="1" eaLnBrk="1" hangingPunct="1"/>
            <a:r>
              <a:rPr lang="en-US" smtClean="0"/>
              <a:t>Text (RDA 3.4.5)</a:t>
            </a:r>
          </a:p>
          <a:p>
            <a:pPr lvl="1" eaLnBrk="1" hangingPunct="1"/>
            <a:r>
              <a:rPr lang="en-US" smtClean="0"/>
              <a:t>Three-dimensional forms (RDA 3.4.6)</a:t>
            </a:r>
          </a:p>
        </p:txBody>
      </p:sp>
      <p:sp>
        <p:nvSpPr>
          <p:cNvPr id="4" name="Slide Number Placeholder 3"/>
          <p:cNvSpPr>
            <a:spLocks noGrp="1"/>
          </p:cNvSpPr>
          <p:nvPr>
            <p:ph type="sldNum" sz="quarter" idx="12"/>
          </p:nvPr>
        </p:nvSpPr>
        <p:spPr/>
        <p:txBody>
          <a:bodyPr/>
          <a:lstStyle/>
          <a:p>
            <a:pPr>
              <a:defRPr/>
            </a:pPr>
            <a:fld id="{7110CA8E-11F2-40B8-A7B3-107E8834F16A}" type="slidenum">
              <a:rPr lang="en-US"/>
              <a:pPr>
                <a:defRPr/>
              </a:pPr>
              <a:t>119</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Core Elements in RDA</a:t>
            </a:r>
          </a:p>
        </p:txBody>
      </p:sp>
      <p:sp>
        <p:nvSpPr>
          <p:cNvPr id="4" name="Content Placeholder 3"/>
          <p:cNvSpPr>
            <a:spLocks noGrp="1"/>
          </p:cNvSpPr>
          <p:nvPr>
            <p:ph sz="half" idx="1"/>
          </p:nvPr>
        </p:nvSpPr>
        <p:spPr>
          <a:xfrm>
            <a:off x="457200" y="1600200"/>
            <a:ext cx="8229600" cy="838200"/>
          </a:xfrm>
        </p:spPr>
        <p:txBody>
          <a:bodyPr rtlCol="0">
            <a:normAutofit fontScale="92500" lnSpcReduction="10000"/>
          </a:bodyPr>
          <a:lstStyle/>
          <a:p>
            <a:pPr eaLnBrk="1" fontAlgn="auto" hangingPunct="1">
              <a:spcAft>
                <a:spcPts val="0"/>
              </a:spcAft>
              <a:buFont typeface="Arial" pitchFamily="34" charset="0"/>
              <a:buNone/>
              <a:defRPr/>
            </a:pPr>
            <a:r>
              <a:rPr lang="en-US" smtClean="0"/>
              <a:t>In addition to the list in 0.6 and 1.3, Core elements are identified throughout RDA, as in this example.</a:t>
            </a:r>
            <a:endParaRPr lang="en-US"/>
          </a:p>
        </p:txBody>
      </p:sp>
      <p:pic>
        <p:nvPicPr>
          <p:cNvPr id="922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9588" y="3048000"/>
            <a:ext cx="8086725" cy="2230438"/>
          </a:xfrm>
        </p:spPr>
      </p:pic>
      <p:sp>
        <p:nvSpPr>
          <p:cNvPr id="5" name="Slide Number Placeholder 4"/>
          <p:cNvSpPr>
            <a:spLocks noGrp="1"/>
          </p:cNvSpPr>
          <p:nvPr>
            <p:ph type="sldNum" sz="quarter" idx="12"/>
          </p:nvPr>
        </p:nvSpPr>
        <p:spPr/>
        <p:txBody>
          <a:bodyPr/>
          <a:lstStyle/>
          <a:p>
            <a:pPr>
              <a:defRPr/>
            </a:pPr>
            <a:fld id="{65352359-7E08-418A-AEE4-16CEC0229E71}" type="slidenum">
              <a:rPr lang="en-US"/>
              <a:pPr>
                <a:defRPr/>
              </a:pPr>
              <a:t>12</a:t>
            </a:fld>
            <a:endParaRPr lang="en-US"/>
          </a:p>
        </p:txBody>
      </p:sp>
      <p:cxnSp>
        <p:nvCxnSpPr>
          <p:cNvPr id="7" name="Straight Arrow Connector 6"/>
          <p:cNvCxnSpPr/>
          <p:nvPr/>
        </p:nvCxnSpPr>
        <p:spPr>
          <a:xfrm rot="10800000" flipV="1">
            <a:off x="2590800" y="3124200"/>
            <a:ext cx="533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smtClean="0"/>
              <a:t>Extent - Text (RDA 3.4.5)</a:t>
            </a:r>
          </a:p>
        </p:txBody>
      </p:sp>
      <p:sp>
        <p:nvSpPr>
          <p:cNvPr id="112643" name="Content Placeholder 2"/>
          <p:cNvSpPr>
            <a:spLocks noGrp="1"/>
          </p:cNvSpPr>
          <p:nvPr>
            <p:ph idx="1"/>
          </p:nvPr>
        </p:nvSpPr>
        <p:spPr/>
        <p:txBody>
          <a:bodyPr/>
          <a:lstStyle/>
          <a:p>
            <a:pPr eaLnBrk="1" hangingPunct="1"/>
            <a:r>
              <a:rPr lang="en-US" smtClean="0"/>
              <a:t>Basically the same as AACR2</a:t>
            </a:r>
          </a:p>
          <a:p>
            <a:pPr eaLnBrk="1" hangingPunct="1"/>
            <a:r>
              <a:rPr lang="en-US" smtClean="0"/>
              <a:t>Major differences</a:t>
            </a:r>
          </a:p>
          <a:p>
            <a:pPr lvl="1" eaLnBrk="1" hangingPunct="1"/>
            <a:r>
              <a:rPr lang="en-US" sz="2400" smtClean="0"/>
              <a:t>No abbreviations (use “pages”, “volumes”)</a:t>
            </a:r>
          </a:p>
          <a:p>
            <a:pPr lvl="1" eaLnBrk="1" hangingPunct="1"/>
            <a:r>
              <a:rPr lang="en-US" sz="2400" smtClean="0"/>
              <a:t>No bracketing for unnumbered pages (use “unnumbered pages”)</a:t>
            </a:r>
          </a:p>
          <a:p>
            <a:pPr lvl="1" eaLnBrk="1" hangingPunct="1"/>
            <a:r>
              <a:rPr lang="en-US" sz="2400" smtClean="0"/>
              <a:t>No “ca.” (use “approximately”)</a:t>
            </a:r>
          </a:p>
          <a:p>
            <a:pPr lvl="1" eaLnBrk="1" hangingPunct="1"/>
            <a:r>
              <a:rPr lang="en-US" sz="2400" smtClean="0"/>
              <a:t>No “i.e.” (use “that is”)</a:t>
            </a:r>
          </a:p>
          <a:p>
            <a:pPr lvl="1" eaLnBrk="1" hangingPunct="1"/>
            <a:r>
              <a:rPr lang="en-US" sz="2400" smtClean="0"/>
              <a:t>No recording both bibliographic and physical volumes (“5 volumes”, not “8 v. in 5”). Multipart monographs record physical volumes; serials record bibliographic volumes.</a:t>
            </a:r>
          </a:p>
        </p:txBody>
      </p:sp>
      <p:sp>
        <p:nvSpPr>
          <p:cNvPr id="4" name="Slide Number Placeholder 3"/>
          <p:cNvSpPr>
            <a:spLocks noGrp="1"/>
          </p:cNvSpPr>
          <p:nvPr>
            <p:ph type="sldNum" sz="quarter" idx="12"/>
          </p:nvPr>
        </p:nvSpPr>
        <p:spPr/>
        <p:txBody>
          <a:bodyPr/>
          <a:lstStyle/>
          <a:p>
            <a:pPr>
              <a:defRPr/>
            </a:pPr>
            <a:fld id="{44ACCDC1-D26C-4632-8C00-6D250DC14167}" type="slidenum">
              <a:rPr lang="en-US"/>
              <a:pPr>
                <a:defRPr/>
              </a:pPr>
              <a:t>120</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smtClean="0"/>
              <a:t>Extent examples (text)</a:t>
            </a:r>
          </a:p>
        </p:txBody>
      </p:sp>
      <p:sp>
        <p:nvSpPr>
          <p:cNvPr id="113667" name="Content Placeholder 3"/>
          <p:cNvSpPr>
            <a:spLocks noGrp="1"/>
          </p:cNvSpPr>
          <p:nvPr>
            <p:ph sz="half" idx="1"/>
          </p:nvPr>
        </p:nvSpPr>
        <p:spPr/>
        <p:txBody>
          <a:bodyPr/>
          <a:lstStyle/>
          <a:p>
            <a:pPr eaLnBrk="1" hangingPunct="1">
              <a:buFont typeface="Arial" charset="0"/>
              <a:buNone/>
            </a:pPr>
            <a:r>
              <a:rPr lang="en-US" sz="2400" b="1" dirty="0" smtClean="0"/>
              <a:t>AACR2</a:t>
            </a:r>
            <a:endParaRPr lang="en-US" sz="2400" dirty="0" smtClean="0"/>
          </a:p>
          <a:p>
            <a:pPr lvl="1" eaLnBrk="1" hangingPunct="1">
              <a:buFont typeface="Arial" charset="0"/>
              <a:buNone/>
            </a:pPr>
            <a:endParaRPr lang="en-US" sz="2000" dirty="0" smtClean="0"/>
          </a:p>
          <a:p>
            <a:pPr lvl="1" eaLnBrk="1" hangingPunct="1">
              <a:buFont typeface="Arial" charset="0"/>
              <a:buNone/>
            </a:pPr>
            <a:r>
              <a:rPr lang="en-US" sz="2000" dirty="0" smtClean="0"/>
              <a:t>xvii, 323 p. </a:t>
            </a:r>
          </a:p>
          <a:p>
            <a:pPr lvl="1" eaLnBrk="1" hangingPunct="1">
              <a:buFont typeface="Arial" charset="0"/>
              <a:buNone/>
            </a:pPr>
            <a:r>
              <a:rPr lang="en-US" sz="2000" dirty="0" smtClean="0"/>
              <a:t>[93] p.</a:t>
            </a:r>
          </a:p>
          <a:p>
            <a:pPr lvl="1" eaLnBrk="1" hangingPunct="1">
              <a:buFont typeface="Arial" charset="0"/>
              <a:buNone/>
            </a:pPr>
            <a:r>
              <a:rPr lang="en-US" sz="2000" dirty="0" smtClean="0"/>
              <a:t>ca. 600 p.</a:t>
            </a:r>
          </a:p>
          <a:p>
            <a:pPr lvl="1" eaLnBrk="1" hangingPunct="1">
              <a:buFont typeface="Arial" charset="0"/>
              <a:buNone/>
            </a:pPr>
            <a:r>
              <a:rPr lang="en-US" sz="2000" dirty="0" smtClean="0"/>
              <a:t>3 v. (1397 p.)</a:t>
            </a:r>
          </a:p>
          <a:p>
            <a:pPr lvl="1" eaLnBrk="1" hangingPunct="1">
              <a:buFont typeface="Arial" charset="0"/>
              <a:buNone/>
            </a:pPr>
            <a:r>
              <a:rPr lang="en-US" sz="2000" dirty="0" smtClean="0"/>
              <a:t>33, [31] leaves</a:t>
            </a:r>
          </a:p>
          <a:p>
            <a:pPr lvl="1" eaLnBrk="1" hangingPunct="1">
              <a:buFont typeface="Arial" charset="0"/>
              <a:buNone/>
            </a:pPr>
            <a:endParaRPr lang="en-US" sz="2000" dirty="0" smtClean="0"/>
          </a:p>
          <a:p>
            <a:pPr lvl="1" eaLnBrk="1" hangingPunct="1">
              <a:buFont typeface="Arial" charset="0"/>
              <a:buNone/>
            </a:pPr>
            <a:r>
              <a:rPr lang="en-US" sz="2000" dirty="0" smtClean="0"/>
              <a:t>329 [i.e. 392] p.</a:t>
            </a:r>
          </a:p>
          <a:p>
            <a:pPr lvl="1" eaLnBrk="1" hangingPunct="1">
              <a:buFont typeface="Arial" charset="0"/>
              <a:buNone/>
            </a:pPr>
            <a:r>
              <a:rPr lang="en-US" sz="2000" dirty="0" smtClean="0"/>
              <a:t>230 p., 25 leaves of plates</a:t>
            </a:r>
          </a:p>
          <a:p>
            <a:pPr lvl="1" eaLnBrk="1" hangingPunct="1">
              <a:buFont typeface="Arial" charset="0"/>
              <a:buNone/>
            </a:pPr>
            <a:r>
              <a:rPr lang="en-US" sz="2000" dirty="0" smtClean="0"/>
              <a:t>v. </a:t>
            </a:r>
            <a:r>
              <a:rPr lang="en-US" sz="2000" i="1" dirty="0" smtClean="0"/>
              <a:t>[e.g., an incomplete serial]</a:t>
            </a:r>
          </a:p>
        </p:txBody>
      </p:sp>
      <p:sp>
        <p:nvSpPr>
          <p:cNvPr id="113668" name="Content Placeholder 4"/>
          <p:cNvSpPr>
            <a:spLocks noGrp="1"/>
          </p:cNvSpPr>
          <p:nvPr>
            <p:ph sz="half" idx="2"/>
          </p:nvPr>
        </p:nvSpPr>
        <p:spPr/>
        <p:txBody>
          <a:bodyPr/>
          <a:lstStyle/>
          <a:p>
            <a:pPr eaLnBrk="1" hangingPunct="1">
              <a:buFont typeface="Arial" charset="0"/>
              <a:buNone/>
            </a:pPr>
            <a:r>
              <a:rPr lang="en-US" sz="2400" b="1" smtClean="0"/>
              <a:t>RDA</a:t>
            </a:r>
            <a:endParaRPr lang="en-US" sz="2400" smtClean="0"/>
          </a:p>
          <a:p>
            <a:pPr lvl="1" eaLnBrk="1" hangingPunct="1">
              <a:buFont typeface="Arial" charset="0"/>
              <a:buNone/>
            </a:pPr>
            <a:endParaRPr lang="en-US" sz="2000" smtClean="0"/>
          </a:p>
          <a:p>
            <a:pPr lvl="1" eaLnBrk="1" hangingPunct="1">
              <a:buFont typeface="Arial" charset="0"/>
              <a:buNone/>
            </a:pPr>
            <a:r>
              <a:rPr lang="en-US" sz="2000" smtClean="0"/>
              <a:t>xvii, 323 pages</a:t>
            </a:r>
          </a:p>
          <a:p>
            <a:pPr lvl="1" eaLnBrk="1" hangingPunct="1">
              <a:buFont typeface="Arial" charset="0"/>
              <a:buNone/>
            </a:pPr>
            <a:r>
              <a:rPr lang="en-US" sz="2000" smtClean="0"/>
              <a:t>93 unnumbered pages</a:t>
            </a:r>
          </a:p>
          <a:p>
            <a:pPr lvl="1" eaLnBrk="1" hangingPunct="1">
              <a:buFont typeface="Arial" charset="0"/>
              <a:buNone/>
            </a:pPr>
            <a:r>
              <a:rPr lang="en-US" sz="2000" smtClean="0"/>
              <a:t>approximately 600 pages</a:t>
            </a:r>
          </a:p>
          <a:p>
            <a:pPr lvl="1" eaLnBrk="1" hangingPunct="1">
              <a:buFont typeface="Arial" charset="0"/>
              <a:buNone/>
            </a:pPr>
            <a:r>
              <a:rPr lang="en-US" sz="2000" smtClean="0"/>
              <a:t>3 volumes (1397 pages)</a:t>
            </a:r>
          </a:p>
          <a:p>
            <a:pPr lvl="1" eaLnBrk="1" hangingPunct="1">
              <a:buFont typeface="Arial" charset="0"/>
              <a:buNone/>
            </a:pPr>
            <a:r>
              <a:rPr lang="en-US" sz="2000" smtClean="0"/>
              <a:t>33 leaves, 31 unnumbered leaves</a:t>
            </a:r>
          </a:p>
          <a:p>
            <a:pPr lvl="1" eaLnBrk="1" hangingPunct="1">
              <a:buFont typeface="Arial" charset="0"/>
              <a:buNone/>
            </a:pPr>
            <a:r>
              <a:rPr lang="en-US" sz="2000" smtClean="0"/>
              <a:t>329, that is, 392 pages</a:t>
            </a:r>
          </a:p>
          <a:p>
            <a:pPr lvl="1" eaLnBrk="1" hangingPunct="1">
              <a:buFont typeface="Arial" charset="0"/>
              <a:buNone/>
            </a:pPr>
            <a:r>
              <a:rPr lang="en-US" sz="2000" smtClean="0"/>
              <a:t>230 pages, 25 leaves of plates</a:t>
            </a:r>
          </a:p>
          <a:p>
            <a:pPr lvl="1" eaLnBrk="1" hangingPunct="1">
              <a:buFont typeface="Arial" charset="0"/>
              <a:buNone/>
            </a:pPr>
            <a:r>
              <a:rPr lang="en-US" sz="2000" smtClean="0"/>
              <a:t>volumes</a:t>
            </a:r>
          </a:p>
        </p:txBody>
      </p:sp>
      <p:sp>
        <p:nvSpPr>
          <p:cNvPr id="6" name="Slide Number Placeholder 5"/>
          <p:cNvSpPr>
            <a:spLocks noGrp="1"/>
          </p:cNvSpPr>
          <p:nvPr>
            <p:ph type="sldNum" sz="quarter" idx="12"/>
          </p:nvPr>
        </p:nvSpPr>
        <p:spPr/>
        <p:txBody>
          <a:bodyPr/>
          <a:lstStyle/>
          <a:p>
            <a:pPr>
              <a:defRPr/>
            </a:pPr>
            <a:fld id="{57C01E45-5CEF-4981-9E02-FD71FFBAC229}" type="slidenum">
              <a:rPr lang="en-US"/>
              <a:pPr>
                <a:defRPr/>
              </a:pPr>
              <a:t>121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smtClean="0"/>
              <a:t>Bibliographic Record</a:t>
            </a:r>
            <a:br>
              <a:rPr lang="en-US" smtClean="0"/>
            </a:br>
            <a:endParaRPr lang="en-US" smtClean="0"/>
          </a:p>
        </p:txBody>
      </p:sp>
      <p:sp>
        <p:nvSpPr>
          <p:cNvPr id="114691" name="Content Placeholder 2"/>
          <p:cNvSpPr>
            <a:spLocks noGrp="1"/>
          </p:cNvSpPr>
          <p:nvPr>
            <p:ph idx="1"/>
          </p:nvPr>
        </p:nvSpPr>
        <p:spPr>
          <a:xfrm>
            <a:off x="3429000" y="4267200"/>
            <a:ext cx="5867400" cy="19050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3429000" y="3222803"/>
            <a:ext cx="5257800" cy="815797"/>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Extent is recorded in 300 $a</a:t>
            </a:r>
          </a:p>
        </p:txBody>
      </p:sp>
      <p:sp>
        <p:nvSpPr>
          <p:cNvPr id="7" name="Content Placeholder 2"/>
          <p:cNvSpPr txBox="1">
            <a:spLocks/>
          </p:cNvSpPr>
          <p:nvPr/>
        </p:nvSpPr>
        <p:spPr bwMode="auto">
          <a:xfrm>
            <a:off x="3581400" y="1600200"/>
            <a:ext cx="5486400" cy="1447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smtClean="0">
                <a:solidFill>
                  <a:schemeClr val="accent1">
                    <a:lumMod val="75000"/>
                  </a:schemeClr>
                </a:solidFill>
                <a:latin typeface="+mn-lt"/>
              </a:rPr>
              <a:t>Two sequences; last numbered page of each are lxiii and 480</a:t>
            </a:r>
            <a:endParaRPr lang="en-US" sz="3200">
              <a:solidFill>
                <a:schemeClr val="accent1">
                  <a:lumMod val="75000"/>
                </a:schemeClr>
              </a:solidFill>
              <a:latin typeface="+mn-lt"/>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457200" y="1645006"/>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122</a:t>
            </a:fld>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smtClean="0"/>
              <a:t>Bibliographic Record</a:t>
            </a:r>
          </a:p>
        </p:txBody>
      </p:sp>
      <p:sp>
        <p:nvSpPr>
          <p:cNvPr id="115715"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marL="0" indent="0">
              <a:buNone/>
            </a:pPr>
            <a:r>
              <a:rPr lang="en-US" sz="2400" smtClean="0"/>
              <a:t>300</a:t>
            </a:r>
            <a:r>
              <a:rPr lang="en-US" sz="2400"/>
              <a:t> </a:t>
            </a:r>
            <a:r>
              <a:rPr lang="en-US" sz="2400" smtClean="0"/>
              <a:t>	$a </a:t>
            </a:r>
            <a:r>
              <a:rPr lang="en-US" sz="2400"/>
              <a:t>lxiii, 480 pages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123</a:t>
            </a:fld>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smtClean="0"/>
              <a:t>Bibliographic Record</a:t>
            </a:r>
            <a:br>
              <a:rPr lang="en-US" smtClean="0"/>
            </a:br>
            <a:endParaRPr lang="en-US" smtClean="0"/>
          </a:p>
        </p:txBody>
      </p:sp>
      <p:sp>
        <p:nvSpPr>
          <p:cNvPr id="116739"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416</a:t>
            </a:r>
            <a:endParaRPr lang="en-US" sz="3200">
              <a:solidFill>
                <a:schemeClr val="accent1">
                  <a:lumMod val="75000"/>
                </a:schemeClr>
              </a:solidFill>
              <a:latin typeface="+mn-lt"/>
            </a:endParaRPr>
          </a:p>
        </p:txBody>
      </p:sp>
      <p:pic>
        <p:nvPicPr>
          <p:cNvPr id="9"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838200" y="1828800"/>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124</a:t>
            </a:fld>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Bibliographic Record</a:t>
            </a:r>
          </a:p>
        </p:txBody>
      </p:sp>
      <p:sp>
        <p:nvSpPr>
          <p:cNvPr id="118787"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256</a:t>
            </a:r>
            <a:endParaRPr lang="en-US" sz="3200">
              <a:solidFill>
                <a:schemeClr val="accent1">
                  <a:lumMod val="75000"/>
                </a:schemeClr>
              </a:solidFill>
              <a:latin typeface="+mn-lt"/>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737" y="1600200"/>
            <a:ext cx="2590800" cy="40418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125</a:t>
            </a:fld>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Bibliographic Record</a:t>
            </a:r>
          </a:p>
        </p:txBody>
      </p:sp>
      <p:sp>
        <p:nvSpPr>
          <p:cNvPr id="118787"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47</a:t>
            </a:r>
            <a:endParaRPr lang="en-US" sz="3200">
              <a:solidFill>
                <a:schemeClr val="accent1">
                  <a:lumMod val="75000"/>
                </a:schemeClr>
              </a:solidFill>
              <a:latin typeface="+mn-lt"/>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31" y="1384067"/>
            <a:ext cx="2766369" cy="46357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126</a:t>
            </a:fld>
            <a:endParaRPr lang="en-US"/>
          </a:p>
        </p:txBody>
      </p:sp>
    </p:spTree>
    <p:extLst>
      <p:ext uri="{BB962C8B-B14F-4D97-AF65-F5344CB8AC3E}">
        <p14:creationId xmlns:p14="http://schemas.microsoft.com/office/powerpoint/2010/main" val="326988585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Bibliographic Record</a:t>
            </a:r>
          </a:p>
        </p:txBody>
      </p:sp>
      <p:sp>
        <p:nvSpPr>
          <p:cNvPr id="118787"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304</a:t>
            </a:r>
            <a:endParaRPr lang="en-US" sz="3200">
              <a:solidFill>
                <a:schemeClr val="accent1">
                  <a:lumMod val="75000"/>
                </a:schemeClr>
              </a:solidFill>
              <a:latin typeface="+mn-lt"/>
            </a:endParaRPr>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300028" y="1524000"/>
            <a:ext cx="3053442" cy="3886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127</a:t>
            </a:fld>
            <a:endParaRPr lang="en-US"/>
          </a:p>
        </p:txBody>
      </p:sp>
    </p:spTree>
    <p:extLst>
      <p:ext uri="{BB962C8B-B14F-4D97-AF65-F5344CB8AC3E}">
        <p14:creationId xmlns:p14="http://schemas.microsoft.com/office/powerpoint/2010/main" val="28493547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 Text </a:t>
            </a:r>
            <a:br>
              <a:rPr lang="en-US" smtClean="0"/>
            </a:br>
            <a:r>
              <a:rPr lang="en-US" smtClean="0"/>
              <a:t>More than one volume</a:t>
            </a:r>
            <a:endParaRPr lang="en-US"/>
          </a:p>
        </p:txBody>
      </p:sp>
      <p:sp>
        <p:nvSpPr>
          <p:cNvPr id="3" name="Content Placeholder 2"/>
          <p:cNvSpPr>
            <a:spLocks noGrp="1"/>
          </p:cNvSpPr>
          <p:nvPr>
            <p:ph idx="1"/>
          </p:nvPr>
        </p:nvSpPr>
        <p:spPr/>
        <p:txBody>
          <a:bodyPr/>
          <a:lstStyle/>
          <a:p>
            <a:pPr marL="0" indent="0">
              <a:buNone/>
            </a:pPr>
            <a:r>
              <a:rPr lang="en-US" smtClean="0"/>
              <a:t>Give the total number and “volumes”</a:t>
            </a:r>
          </a:p>
          <a:p>
            <a:pPr marL="400050" lvl="1" indent="0">
              <a:buNone/>
            </a:pPr>
            <a:r>
              <a:rPr lang="en-US" smtClean="0"/>
              <a:t>3 volumes</a:t>
            </a:r>
          </a:p>
          <a:p>
            <a:pPr marL="0" indent="0">
              <a:buNone/>
            </a:pPr>
            <a:endParaRPr lang="en-US"/>
          </a:p>
          <a:p>
            <a:pPr marL="0" indent="0">
              <a:buNone/>
            </a:pPr>
            <a:r>
              <a:rPr lang="en-US" smtClean="0"/>
              <a:t>If the volumes are continuously paged, give the number of pages in parentheses</a:t>
            </a:r>
          </a:p>
          <a:p>
            <a:pPr marL="400050" lvl="1" indent="0">
              <a:buNone/>
            </a:pPr>
            <a:r>
              <a:rPr lang="en-US" smtClean="0"/>
              <a:t>4 volumes (xi, 732 pages)</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128</a:t>
            </a:fld>
            <a:endParaRPr lang="en-US"/>
          </a:p>
        </p:txBody>
      </p:sp>
    </p:spTree>
    <p:extLst>
      <p:ext uri="{BB962C8B-B14F-4D97-AF65-F5344CB8AC3E}">
        <p14:creationId xmlns:p14="http://schemas.microsoft.com/office/powerpoint/2010/main" val="381078413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Bibliographic Record</a:t>
            </a:r>
          </a:p>
        </p:txBody>
      </p:sp>
      <p:sp>
        <p:nvSpPr>
          <p:cNvPr id="118787" name="Content Placeholder 2"/>
          <p:cNvSpPr>
            <a:spLocks noGrp="1"/>
          </p:cNvSpPr>
          <p:nvPr>
            <p:ph idx="1"/>
          </p:nvPr>
        </p:nvSpPr>
        <p:spPr>
          <a:xfrm>
            <a:off x="4495800" y="5410200"/>
            <a:ext cx="4495800" cy="1295400"/>
          </a:xfrm>
        </p:spPr>
        <p:txBody>
          <a:bodyPr/>
          <a:lstStyle/>
          <a:p>
            <a:pPr>
              <a:buFont typeface="Arial" charset="0"/>
              <a:buNone/>
            </a:pPr>
            <a:r>
              <a:rPr lang="en-US" smtClean="0"/>
              <a:t>Record the extent in the RDA worksheet</a:t>
            </a:r>
          </a:p>
        </p:txBody>
      </p:sp>
      <p:sp>
        <p:nvSpPr>
          <p:cNvPr id="7" name="Content Placeholder 2"/>
          <p:cNvSpPr txBox="1">
            <a:spLocks/>
          </p:cNvSpPr>
          <p:nvPr/>
        </p:nvSpPr>
        <p:spPr bwMode="auto">
          <a:xfrm>
            <a:off x="4419600" y="1447800"/>
            <a:ext cx="4114800" cy="38862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2400" smtClean="0">
                <a:solidFill>
                  <a:schemeClr val="accent1">
                    <a:lumMod val="75000"/>
                  </a:schemeClr>
                </a:solidFill>
                <a:latin typeface="+mn-lt"/>
              </a:rPr>
              <a:t>Continuously paged. </a:t>
            </a:r>
            <a:br>
              <a:rPr lang="en-US" sz="2400" smtClean="0">
                <a:solidFill>
                  <a:schemeClr val="accent1">
                    <a:lumMod val="75000"/>
                  </a:schemeClr>
                </a:solidFill>
                <a:latin typeface="+mn-lt"/>
              </a:rPr>
            </a:br>
            <a:r>
              <a:rPr lang="en-US" sz="2400" smtClean="0">
                <a:solidFill>
                  <a:schemeClr val="accent1">
                    <a:lumMod val="75000"/>
                  </a:schemeClr>
                </a:solidFill>
                <a:latin typeface="+mn-lt"/>
              </a:rPr>
              <a:t>Volume 1 has two sequences; last numbered page in each are xx and 330</a:t>
            </a:r>
            <a:r>
              <a:rPr lang="en-US" sz="3200">
                <a:solidFill>
                  <a:schemeClr val="accent1">
                    <a:lumMod val="75000"/>
                  </a:schemeClr>
                </a:solidFill>
                <a:latin typeface="+mn-lt"/>
              </a:rPr>
              <a:t/>
            </a:r>
            <a:br>
              <a:rPr lang="en-US" sz="3200">
                <a:solidFill>
                  <a:schemeClr val="accent1">
                    <a:lumMod val="75000"/>
                  </a:schemeClr>
                </a:solidFill>
                <a:latin typeface="+mn-lt"/>
              </a:rPr>
            </a:br>
            <a:r>
              <a:rPr lang="en-US" sz="2400">
                <a:solidFill>
                  <a:schemeClr val="accent1">
                    <a:lumMod val="75000"/>
                  </a:schemeClr>
                </a:solidFill>
                <a:latin typeface="+mn-lt"/>
              </a:rPr>
              <a:t/>
            </a:r>
            <a:br>
              <a:rPr lang="en-US" sz="2400">
                <a:solidFill>
                  <a:schemeClr val="accent1">
                    <a:lumMod val="75000"/>
                  </a:schemeClr>
                </a:solidFill>
                <a:latin typeface="+mn-lt"/>
              </a:rPr>
            </a:br>
            <a:r>
              <a:rPr lang="en-US" sz="2400" smtClean="0">
                <a:solidFill>
                  <a:schemeClr val="accent1">
                    <a:lumMod val="75000"/>
                  </a:schemeClr>
                </a:solidFill>
                <a:latin typeface="+mn-lt"/>
              </a:rPr>
              <a:t>Volume 2 has two sequences; last page in first is xx; second begins with page 347, last numbered page is 690</a:t>
            </a:r>
            <a:endParaRPr lang="en-US" sz="3200" smtClean="0">
              <a:solidFill>
                <a:schemeClr val="accent1">
                  <a:lumMod val="75000"/>
                </a:schemeClr>
              </a:solidFill>
              <a:latin typeface="+mn-lt"/>
            </a:endParaRP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28600" y="1212759"/>
            <a:ext cx="2286000" cy="41212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85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548" t="17728" r="32746" b="19146"/>
          <a:stretch/>
        </p:blipFill>
        <p:spPr bwMode="auto">
          <a:xfrm>
            <a:off x="1905000" y="1883079"/>
            <a:ext cx="2268777" cy="41367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129</a:t>
            </a:fld>
            <a:endParaRPr lang="en-US"/>
          </a:p>
        </p:txBody>
      </p:sp>
    </p:spTree>
    <p:extLst>
      <p:ext uri="{BB962C8B-B14F-4D97-AF65-F5344CB8AC3E}">
        <p14:creationId xmlns:p14="http://schemas.microsoft.com/office/powerpoint/2010/main" val="2039054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and script (1.4)</a:t>
            </a:r>
            <a:endParaRPr lang="en-US"/>
          </a:p>
        </p:txBody>
      </p:sp>
      <p:sp>
        <p:nvSpPr>
          <p:cNvPr id="3" name="Content Placeholder 2"/>
          <p:cNvSpPr>
            <a:spLocks noGrp="1"/>
          </p:cNvSpPr>
          <p:nvPr>
            <p:ph idx="1"/>
          </p:nvPr>
        </p:nvSpPr>
        <p:spPr/>
        <p:txBody>
          <a:bodyPr/>
          <a:lstStyle/>
          <a:p>
            <a:r>
              <a:rPr lang="en-US" smtClean="0"/>
              <a:t>Some elements are recorded in the language and script in which they appear, usually transcribed:</a:t>
            </a:r>
          </a:p>
          <a:p>
            <a:pPr lvl="1"/>
            <a:r>
              <a:rPr lang="en-US" sz="2400" smtClean="0"/>
              <a:t>Title</a:t>
            </a:r>
          </a:p>
          <a:p>
            <a:pPr lvl="1"/>
            <a:r>
              <a:rPr lang="en-US" sz="2400" smtClean="0"/>
              <a:t>Statement of responsibility</a:t>
            </a:r>
          </a:p>
          <a:p>
            <a:pPr lvl="1"/>
            <a:r>
              <a:rPr lang="en-US" sz="2400" smtClean="0"/>
              <a:t>Edition statement</a:t>
            </a:r>
          </a:p>
          <a:p>
            <a:pPr lvl="1"/>
            <a:r>
              <a:rPr lang="en-US" sz="2400" smtClean="0"/>
              <a:t>Numbering of serials</a:t>
            </a:r>
          </a:p>
          <a:p>
            <a:pPr lvl="1"/>
            <a:r>
              <a:rPr lang="en-US" sz="2400" smtClean="0"/>
              <a:t>Production, publication, distribution, manufacture statement</a:t>
            </a:r>
            <a:endParaRPr lang="en-US" smtClean="0"/>
          </a:p>
          <a:p>
            <a:pPr lvl="1"/>
            <a:r>
              <a:rPr lang="en-US" sz="2400" smtClean="0"/>
              <a:t>Series statement</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18706479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Bibliographic Record</a:t>
            </a:r>
          </a:p>
        </p:txBody>
      </p:sp>
      <p:sp>
        <p:nvSpPr>
          <p:cNvPr id="118787" name="Content Placeholder 2"/>
          <p:cNvSpPr>
            <a:spLocks noGrp="1"/>
          </p:cNvSpPr>
          <p:nvPr>
            <p:ph idx="1"/>
          </p:nvPr>
        </p:nvSpPr>
        <p:spPr>
          <a:xfrm>
            <a:off x="685800" y="1447800"/>
            <a:ext cx="7848600" cy="2971800"/>
          </a:xfrm>
        </p:spPr>
        <p:txBody>
          <a:bodyPr/>
          <a:lstStyle/>
          <a:p>
            <a:pPr marL="0" indent="0">
              <a:buNone/>
            </a:pPr>
            <a:endParaRPr lang="en-US" smtClean="0"/>
          </a:p>
          <a:p>
            <a:pPr marL="0" indent="0">
              <a:buNone/>
            </a:pPr>
            <a:endParaRPr lang="en-US"/>
          </a:p>
          <a:p>
            <a:pPr marL="0" indent="0">
              <a:buNone/>
            </a:pPr>
            <a:r>
              <a:rPr lang="en-US" smtClean="0"/>
              <a:t>300</a:t>
            </a:r>
            <a:r>
              <a:rPr lang="en-US"/>
              <a:t>	</a:t>
            </a:r>
            <a:r>
              <a:rPr lang="en-US" smtClean="0"/>
              <a:t>$</a:t>
            </a:r>
            <a:r>
              <a:rPr lang="en-US"/>
              <a:t>a 2 volumes (xx, 690 pages)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130</a:t>
            </a:fld>
            <a:endParaRPr lang="en-US"/>
          </a:p>
        </p:txBody>
      </p:sp>
    </p:spTree>
    <p:extLst>
      <p:ext uri="{BB962C8B-B14F-4D97-AF65-F5344CB8AC3E}">
        <p14:creationId xmlns:p14="http://schemas.microsoft.com/office/powerpoint/2010/main" val="347761284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Illustrative and Color Content </a:t>
            </a:r>
            <a:br>
              <a:rPr lang="en-US" smtClean="0"/>
            </a:br>
            <a:r>
              <a:rPr lang="en-US" smtClean="0"/>
              <a:t>(RDA 7.15, 7.17)</a:t>
            </a:r>
          </a:p>
        </p:txBody>
      </p:sp>
      <p:sp>
        <p:nvSpPr>
          <p:cNvPr id="120835" name="Content Placeholder 4"/>
          <p:cNvSpPr>
            <a:spLocks noGrp="1"/>
          </p:cNvSpPr>
          <p:nvPr>
            <p:ph idx="1"/>
          </p:nvPr>
        </p:nvSpPr>
        <p:spPr>
          <a:xfrm>
            <a:off x="457200" y="1371600"/>
            <a:ext cx="8229600" cy="4525963"/>
          </a:xfrm>
        </p:spPr>
        <p:txBody>
          <a:bodyPr/>
          <a:lstStyle/>
          <a:p>
            <a:pPr eaLnBrk="1" hangingPunct="1"/>
            <a:r>
              <a:rPr lang="en-US" sz="2800" smtClean="0"/>
              <a:t>This is basically the same as AACR2, except no abbreviations</a:t>
            </a:r>
          </a:p>
          <a:p>
            <a:pPr eaLnBrk="1" hangingPunct="1"/>
            <a:r>
              <a:rPr lang="en-US" sz="2800" smtClean="0"/>
              <a:t>Instructions are in Chapter 7 (Describing content) because content </a:t>
            </a:r>
            <a:r>
              <a:rPr lang="en-US" sz="2800" i="1" smtClean="0"/>
              <a:t>is an attribute of expression!</a:t>
            </a:r>
          </a:p>
          <a:p>
            <a:pPr eaLnBrk="1" hangingPunct="1"/>
            <a:r>
              <a:rPr lang="en-US" sz="2800" smtClean="0"/>
              <a:t>Record in subfield $b of 300, following a colon</a:t>
            </a:r>
            <a:endParaRPr lang="en-US" smtClean="0"/>
          </a:p>
          <a:p>
            <a:pPr lvl="1" eaLnBrk="1" hangingPunct="1">
              <a:buFont typeface="Arial" charset="0"/>
              <a:buNone/>
            </a:pPr>
            <a:endParaRPr lang="en-US" sz="2000" smtClean="0"/>
          </a:p>
          <a:p>
            <a:pPr lvl="1" eaLnBrk="1" hangingPunct="1">
              <a:buFont typeface="Arial" charset="0"/>
              <a:buNone/>
            </a:pPr>
            <a:r>
              <a:rPr lang="en-US" sz="2000" smtClean="0"/>
              <a:t>300  $a 93 unnumbered pages : $b color illustrations ; $c 30 cm</a:t>
            </a:r>
          </a:p>
          <a:p>
            <a:pPr lvl="1" eaLnBrk="1" hangingPunct="1">
              <a:buFont typeface="Arial" charset="0"/>
              <a:buNone/>
            </a:pPr>
            <a:r>
              <a:rPr lang="en-US" sz="2000" smtClean="0"/>
              <a:t>300  $a 1 online resource (45 pages) : $b maps (some colour)</a:t>
            </a:r>
          </a:p>
          <a:p>
            <a:pPr lvl="1" eaLnBrk="1" hangingPunct="1">
              <a:buFont typeface="Arial" charset="0"/>
              <a:buNone/>
            </a:pPr>
            <a:endParaRPr lang="en-US" sz="2000" smtClean="0"/>
          </a:p>
          <a:p>
            <a:pPr eaLnBrk="1" hangingPunct="1">
              <a:buFont typeface="Arial" charset="0"/>
              <a:buNone/>
            </a:pPr>
            <a:r>
              <a:rPr lang="en-US" sz="2000" smtClean="0"/>
              <a:t>Note: RDA does not prescribe the spelling of “color”. LC will use “color,” not “colour.</a:t>
            </a:r>
            <a:r>
              <a:rPr lang="en-US" sz="2400" smtClean="0"/>
              <a:t>”</a:t>
            </a:r>
          </a:p>
          <a:p>
            <a:pPr lvl="2" eaLnBrk="1" hangingPunct="1">
              <a:buFont typeface="Arial" charset="0"/>
              <a:buNone/>
            </a:pPr>
            <a:endParaRPr lang="en-US" smtClean="0"/>
          </a:p>
          <a:p>
            <a:pPr lvl="2" eaLnBrk="1" hangingPunct="1">
              <a:buFont typeface="Arial" charset="0"/>
              <a:buNone/>
            </a:pPr>
            <a:endParaRPr lang="en-US" smtClean="0"/>
          </a:p>
        </p:txBody>
      </p:sp>
      <p:sp>
        <p:nvSpPr>
          <p:cNvPr id="6" name="Slide Number Placeholder 5"/>
          <p:cNvSpPr>
            <a:spLocks noGrp="1"/>
          </p:cNvSpPr>
          <p:nvPr>
            <p:ph type="sldNum" sz="quarter" idx="12"/>
          </p:nvPr>
        </p:nvSpPr>
        <p:spPr/>
        <p:txBody>
          <a:bodyPr/>
          <a:lstStyle/>
          <a:p>
            <a:pPr>
              <a:defRPr/>
            </a:pPr>
            <a:fld id="{68FCEA41-CD9B-4EDF-ABFD-7FD5913EF975}" type="slidenum">
              <a:rPr lang="en-US"/>
              <a:pPr>
                <a:defRPr/>
              </a:pPr>
              <a:t>131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91398" y="457200"/>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174" t="14846" r="27491" b="17890"/>
          <a:stretch/>
        </p:blipFill>
        <p:spPr bwMode="auto">
          <a:xfrm>
            <a:off x="2934598" y="712372"/>
            <a:ext cx="2018402" cy="3638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Content Placeholder 2"/>
          <p:cNvSpPr>
            <a:spLocks noGrp="1"/>
          </p:cNvSpPr>
          <p:nvPr>
            <p:ph idx="1"/>
          </p:nvPr>
        </p:nvSpPr>
        <p:spPr>
          <a:xfrm>
            <a:off x="5114795" y="5257800"/>
            <a:ext cx="3810000" cy="1143000"/>
          </a:xfrm>
        </p:spPr>
        <p:txBody>
          <a:bodyPr/>
          <a:lstStyle/>
          <a:p>
            <a:pPr marL="0">
              <a:buFont typeface="Arial" charset="0"/>
              <a:buNone/>
            </a:pPr>
            <a:r>
              <a:rPr lang="en-US" smtClean="0"/>
              <a:t>Record illustrative and color content in the RDA worksheets</a:t>
            </a:r>
          </a:p>
        </p:txBody>
      </p:sp>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10" t="10417" r="3348" b="1595"/>
          <a:stretch/>
        </p:blipFill>
        <p:spPr bwMode="auto">
          <a:xfrm>
            <a:off x="76200" y="1912783"/>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52" t="10722" r="5156" b="6266"/>
          <a:stretch/>
        </p:blipFill>
        <p:spPr bwMode="auto">
          <a:xfrm>
            <a:off x="1213086" y="304801"/>
            <a:ext cx="2520714" cy="3208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0200" y="2438401"/>
            <a:ext cx="2246784" cy="3505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5073041" y="720153"/>
            <a:ext cx="3971795" cy="454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buFont typeface="Arial" charset="0"/>
              <a:buNone/>
            </a:pPr>
            <a:r>
              <a:rPr lang="en-US" sz="2400" smtClean="0"/>
              <a:t>The Iliad has a map</a:t>
            </a:r>
          </a:p>
          <a:p>
            <a:pPr marL="457200">
              <a:buFont typeface="Arial" charset="0"/>
              <a:buNone/>
            </a:pPr>
            <a:r>
              <a:rPr lang="en-US" sz="2400" smtClean="0"/>
              <a:t>The Cunningham Cookbook has black and white photographs and a map</a:t>
            </a:r>
          </a:p>
          <a:p>
            <a:pPr marL="457200">
              <a:buFont typeface="Arial" charset="0"/>
              <a:buNone/>
            </a:pPr>
            <a:r>
              <a:rPr lang="en-US" sz="2400" smtClean="0"/>
              <a:t>Regarding Warhol has color reproductions of art works</a:t>
            </a:r>
          </a:p>
          <a:p>
            <a:pPr marL="457200">
              <a:buFont typeface="Arial" charset="0"/>
              <a:buNone/>
            </a:pPr>
            <a:r>
              <a:rPr lang="en-US" sz="2400" smtClean="0"/>
              <a:t>The Workshop proceedings have black and white photographs</a:t>
            </a:r>
          </a:p>
          <a:p>
            <a:pPr marL="457200">
              <a:buFont typeface="Arial" charset="0"/>
              <a:buNone/>
            </a:pPr>
            <a:r>
              <a:rPr lang="en-US" sz="2400" smtClean="0"/>
              <a:t>Masterworks has color reproductions of art works</a:t>
            </a:r>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132</a:t>
            </a:fld>
            <a:endParaRPr lang="en-US"/>
          </a:p>
        </p:txBody>
      </p:sp>
    </p:spTree>
    <p:extLst>
      <p:ext uri="{BB962C8B-B14F-4D97-AF65-F5344CB8AC3E}">
        <p14:creationId xmlns:p14="http://schemas.microsoft.com/office/powerpoint/2010/main" val="301041962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Relationship of illustrative content and content type</a:t>
            </a:r>
            <a:endParaRPr lang="en-US"/>
          </a:p>
        </p:txBody>
      </p:sp>
      <p:sp>
        <p:nvSpPr>
          <p:cNvPr id="3" name="Content Placeholder 2"/>
          <p:cNvSpPr>
            <a:spLocks noGrp="1"/>
          </p:cNvSpPr>
          <p:nvPr>
            <p:ph idx="1"/>
          </p:nvPr>
        </p:nvSpPr>
        <p:spPr/>
        <p:txBody>
          <a:bodyPr/>
          <a:lstStyle/>
          <a:p>
            <a:pPr marL="0" indent="0">
              <a:buNone/>
            </a:pPr>
            <a:endParaRPr lang="en-US" sz="2400" smtClean="0"/>
          </a:p>
          <a:p>
            <a:pPr marL="0" indent="0">
              <a:buNone/>
            </a:pPr>
            <a:r>
              <a:rPr lang="en-US" sz="2400" smtClean="0"/>
              <a:t>Optionally, you can include further content type elements corresponding to the illustrative (or other) content</a:t>
            </a:r>
          </a:p>
          <a:p>
            <a:pPr marL="0" indent="0">
              <a:buNone/>
            </a:pPr>
            <a:endParaRPr lang="en-US" sz="2400" smtClean="0"/>
          </a:p>
          <a:p>
            <a:pPr marL="0" indent="0">
              <a:buNone/>
            </a:pPr>
            <a:r>
              <a:rPr lang="en-US" sz="2400" smtClean="0"/>
              <a:t>245 14 $a </a:t>
            </a:r>
            <a:r>
              <a:rPr lang="en-US" sz="2400"/>
              <a:t>The Cunningham family cookbook : $b recipes from our cousins</a:t>
            </a:r>
            <a:r>
              <a:rPr lang="en-US" sz="2400" smtClean="0"/>
              <a:t>.</a:t>
            </a:r>
          </a:p>
          <a:p>
            <a:pPr marL="0" indent="0">
              <a:buNone/>
            </a:pPr>
            <a:r>
              <a:rPr lang="en-US" sz="2400" smtClean="0"/>
              <a:t>300 $a </a:t>
            </a:r>
            <a:r>
              <a:rPr lang="en-US" sz="2400"/>
              <a:t>256 pages : $b </a:t>
            </a:r>
            <a:r>
              <a:rPr lang="en-US" sz="2400" i="1"/>
              <a:t>illustrations, </a:t>
            </a:r>
            <a:r>
              <a:rPr lang="en-US" sz="2400" i="1" smtClean="0"/>
              <a:t>map</a:t>
            </a:r>
          </a:p>
          <a:p>
            <a:pPr marL="0" indent="0">
              <a:buNone/>
            </a:pPr>
            <a:r>
              <a:rPr lang="en-US" sz="2400"/>
              <a:t>336  </a:t>
            </a:r>
            <a:r>
              <a:rPr lang="en-US" sz="2400" smtClean="0"/>
              <a:t>$</a:t>
            </a:r>
            <a:r>
              <a:rPr lang="en-US" sz="2400"/>
              <a:t>a text $2 </a:t>
            </a:r>
            <a:r>
              <a:rPr lang="en-US" sz="2400" smtClean="0"/>
              <a:t>rdacontent</a:t>
            </a:r>
          </a:p>
          <a:p>
            <a:pPr marL="0" indent="0">
              <a:buNone/>
            </a:pPr>
            <a:r>
              <a:rPr lang="en-US" sz="2400" smtClean="0"/>
              <a:t>336  $a </a:t>
            </a:r>
            <a:r>
              <a:rPr lang="en-US" sz="2400" i="1" smtClean="0"/>
              <a:t>still image </a:t>
            </a:r>
            <a:r>
              <a:rPr lang="en-US" sz="2400" smtClean="0"/>
              <a:t>$2 rdacontent</a:t>
            </a:r>
          </a:p>
          <a:p>
            <a:pPr marL="0" indent="0">
              <a:buNone/>
            </a:pPr>
            <a:r>
              <a:rPr lang="en-US" sz="2400" smtClean="0"/>
              <a:t>336  $</a:t>
            </a:r>
            <a:r>
              <a:rPr lang="en-US" sz="2400"/>
              <a:t>a </a:t>
            </a:r>
            <a:r>
              <a:rPr lang="en-US" sz="2400" i="1"/>
              <a:t>cartographic image </a:t>
            </a:r>
            <a:r>
              <a:rPr lang="en-US" sz="2400"/>
              <a:t>$2 rdacontent</a:t>
            </a:r>
          </a:p>
          <a:p>
            <a:pPr marL="0" indent="0">
              <a:buNone/>
            </a:pPr>
            <a:endParaRPr lang="en-US" sz="2400"/>
          </a:p>
          <a:p>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133</a:t>
            </a:fld>
            <a:endParaRPr lang="en-US"/>
          </a:p>
        </p:txBody>
      </p:sp>
    </p:spTree>
    <p:extLst>
      <p:ext uri="{BB962C8B-B14F-4D97-AF65-F5344CB8AC3E}">
        <p14:creationId xmlns:p14="http://schemas.microsoft.com/office/powerpoint/2010/main" val="96848963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mtClean="0"/>
              <a:t>Dimensions</a:t>
            </a:r>
          </a:p>
        </p:txBody>
      </p:sp>
      <p:sp>
        <p:nvSpPr>
          <p:cNvPr id="121859" name="Content Placeholder 2"/>
          <p:cNvSpPr>
            <a:spLocks noGrp="1"/>
          </p:cNvSpPr>
          <p:nvPr>
            <p:ph idx="1"/>
          </p:nvPr>
        </p:nvSpPr>
        <p:spPr/>
        <p:txBody>
          <a:bodyPr/>
          <a:lstStyle/>
          <a:p>
            <a:pPr>
              <a:buFont typeface="Arial" charset="0"/>
              <a:buNone/>
            </a:pPr>
            <a:r>
              <a:rPr lang="en-US" smtClean="0"/>
              <a:t>3.5.1.1. Dimensions are the measurements of the carrier or carriers and/or the container of a resource.</a:t>
            </a:r>
          </a:p>
          <a:p>
            <a:pPr>
              <a:buFont typeface="Arial" charset="0"/>
              <a:buNone/>
            </a:pPr>
            <a:r>
              <a:rPr lang="en-US" smtClean="0"/>
              <a:t>3.5.1.3. Unless instructed otherwise, record dimensions in centimetres to the next whole centimetre up, using the metric symbol cm (e.g., if the height measures 17.2 centimetres, record 18 cm).</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134</a:t>
            </a:fld>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mtClean="0"/>
              <a:t>Dimensions</a:t>
            </a:r>
          </a:p>
        </p:txBody>
      </p:sp>
      <p:sp>
        <p:nvSpPr>
          <p:cNvPr id="121859" name="Content Placeholder 2"/>
          <p:cNvSpPr>
            <a:spLocks noGrp="1"/>
          </p:cNvSpPr>
          <p:nvPr>
            <p:ph idx="1"/>
          </p:nvPr>
        </p:nvSpPr>
        <p:spPr/>
        <p:txBody>
          <a:bodyPr/>
          <a:lstStyle/>
          <a:p>
            <a:r>
              <a:rPr lang="en-US" smtClean="0"/>
              <a:t>“cm” is considered a symbol, not an abbreviation, and so does not have a period unless (because of ISBD) a series is recorded in 490</a:t>
            </a:r>
          </a:p>
          <a:p>
            <a:r>
              <a:rPr lang="en-US" smtClean="0"/>
              <a:t>Record dimensions in 300 subfield $c, following a semicolon</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135</a:t>
            </a:fld>
            <a:endParaRPr lang="en-US"/>
          </a:p>
        </p:txBody>
      </p:sp>
    </p:spTree>
    <p:extLst>
      <p:ext uri="{BB962C8B-B14F-4D97-AF65-F5344CB8AC3E}">
        <p14:creationId xmlns:p14="http://schemas.microsoft.com/office/powerpoint/2010/main" val="77643705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934598" y="628389"/>
            <a:ext cx="2018402" cy="3638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Content Placeholder 2"/>
          <p:cNvSpPr>
            <a:spLocks noGrp="1"/>
          </p:cNvSpPr>
          <p:nvPr>
            <p:ph idx="1"/>
          </p:nvPr>
        </p:nvSpPr>
        <p:spPr>
          <a:xfrm>
            <a:off x="4953000" y="220818"/>
            <a:ext cx="4038600" cy="6332382"/>
          </a:xfrm>
        </p:spPr>
        <p:txBody>
          <a:bodyPr/>
          <a:lstStyle/>
          <a:p>
            <a:pPr marL="0">
              <a:buFont typeface="Arial" charset="0"/>
              <a:buNone/>
            </a:pPr>
            <a:r>
              <a:rPr lang="en-US" smtClean="0"/>
              <a:t>Homer: 23.5 cm</a:t>
            </a:r>
          </a:p>
          <a:p>
            <a:pPr marL="0">
              <a:buFont typeface="Arial" charset="0"/>
              <a:buNone/>
            </a:pPr>
            <a:r>
              <a:rPr lang="en-US" smtClean="0"/>
              <a:t>Masterworks: 29.3 cm</a:t>
            </a:r>
          </a:p>
          <a:p>
            <a:pPr marL="0">
              <a:buFont typeface="Arial" charset="0"/>
              <a:buNone/>
            </a:pPr>
            <a:r>
              <a:rPr lang="en-US" smtClean="0"/>
              <a:t>Sun stone: 18.6 cm</a:t>
            </a:r>
          </a:p>
          <a:p>
            <a:pPr marL="0">
              <a:buFont typeface="Arial" charset="0"/>
              <a:buNone/>
            </a:pPr>
            <a:r>
              <a:rPr lang="en-US" smtClean="0"/>
              <a:t>Cunningham: 22.5 cm</a:t>
            </a:r>
          </a:p>
          <a:p>
            <a:pPr marL="0">
              <a:buFont typeface="Arial" charset="0"/>
              <a:buNone/>
            </a:pPr>
            <a:r>
              <a:rPr lang="en-US" smtClean="0"/>
              <a:t>Warhol: 27.4 cm</a:t>
            </a:r>
          </a:p>
          <a:p>
            <a:pPr marL="0">
              <a:buFont typeface="Arial" charset="0"/>
              <a:buNone/>
            </a:pPr>
            <a:r>
              <a:rPr lang="en-US" smtClean="0"/>
              <a:t>Workshop: 24.1 cm</a:t>
            </a:r>
          </a:p>
          <a:p>
            <a:pPr marL="0">
              <a:buFont typeface="Arial" charset="0"/>
              <a:buNone/>
            </a:pPr>
            <a:endParaRPr lang="en-US" smtClean="0"/>
          </a:p>
          <a:p>
            <a:pPr marL="0">
              <a:buFont typeface="Arial" charset="0"/>
              <a:buNone/>
            </a:pPr>
            <a:r>
              <a:rPr lang="en-US" smtClean="0"/>
              <a:t>Record dimemsions in your worksheets</a:t>
            </a:r>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54" t="14695" r="31214" b="19795"/>
          <a:stretch/>
        </p:blipFill>
        <p:spPr bwMode="auto">
          <a:xfrm>
            <a:off x="191398" y="457200"/>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10" t="10417" r="3348" b="1595"/>
          <a:stretch/>
        </p:blipFill>
        <p:spPr bwMode="auto">
          <a:xfrm>
            <a:off x="572398" y="1828800"/>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52" t="10722" r="5156" b="6266"/>
          <a:stretch/>
        </p:blipFill>
        <p:spPr bwMode="auto">
          <a:xfrm>
            <a:off x="1594086" y="220818"/>
            <a:ext cx="2520714" cy="3208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198" y="2676165"/>
            <a:ext cx="1995311" cy="3343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24998" y="2438400"/>
            <a:ext cx="2246784" cy="3505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136</a:t>
            </a:fld>
            <a:endParaRPr lang="en-US"/>
          </a:p>
        </p:txBody>
      </p:sp>
    </p:spTree>
    <p:extLst>
      <p:ext uri="{BB962C8B-B14F-4D97-AF65-F5344CB8AC3E}">
        <p14:creationId xmlns:p14="http://schemas.microsoft.com/office/powerpoint/2010/main" val="193184882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smtClean="0"/>
              <a:t>Bibliographic Records</a:t>
            </a:r>
          </a:p>
        </p:txBody>
      </p:sp>
      <p:sp>
        <p:nvSpPr>
          <p:cNvPr id="123907" name="Content Placeholder 2"/>
          <p:cNvSpPr>
            <a:spLocks noGrp="1"/>
          </p:cNvSpPr>
          <p:nvPr>
            <p:ph idx="1"/>
          </p:nvPr>
        </p:nvSpPr>
        <p:spPr/>
        <p:txBody>
          <a:bodyPr/>
          <a:lstStyle/>
          <a:p>
            <a:pPr marL="457200" indent="-457200">
              <a:buNone/>
            </a:pPr>
            <a:r>
              <a:rPr lang="en-US" sz="2600" smtClean="0"/>
              <a:t>Homer: 		300 $a </a:t>
            </a:r>
            <a:r>
              <a:rPr lang="en-US" sz="2600"/>
              <a:t>lxiii, 480 pages ; $c 24 </a:t>
            </a:r>
            <a:r>
              <a:rPr lang="en-US" sz="2600" smtClean="0"/>
              <a:t>cm</a:t>
            </a:r>
          </a:p>
          <a:p>
            <a:pPr marL="457200" indent="-457200">
              <a:buNone/>
            </a:pPr>
            <a:r>
              <a:rPr lang="en-US" sz="2600" smtClean="0"/>
              <a:t>Masterworks: 	300 $a </a:t>
            </a:r>
            <a:r>
              <a:rPr lang="en-US" sz="2600"/>
              <a:t>416 pages : $b color illustrations </a:t>
            </a:r>
            <a:r>
              <a:rPr lang="en-US" sz="2600" smtClean="0"/>
              <a:t>				; </a:t>
            </a:r>
            <a:r>
              <a:rPr lang="en-US" sz="2600"/>
              <a:t>$c 30 </a:t>
            </a:r>
            <a:r>
              <a:rPr lang="en-US" sz="2600" smtClean="0"/>
              <a:t>cm</a:t>
            </a:r>
          </a:p>
          <a:p>
            <a:pPr marL="457200" indent="-457200">
              <a:buNone/>
            </a:pPr>
            <a:r>
              <a:rPr lang="en-US" sz="2600" smtClean="0"/>
              <a:t>Sun stone: 		300 $a </a:t>
            </a:r>
            <a:r>
              <a:rPr lang="en-US" sz="2600"/>
              <a:t>47 pages ; $c 19 </a:t>
            </a:r>
            <a:r>
              <a:rPr lang="en-US" sz="2600" smtClean="0"/>
              <a:t>cm.</a:t>
            </a:r>
          </a:p>
          <a:p>
            <a:pPr marL="457200" indent="-457200">
              <a:buNone/>
            </a:pPr>
            <a:r>
              <a:rPr lang="en-US" sz="2600" smtClean="0"/>
              <a:t>Cunningham: 	300 $a </a:t>
            </a:r>
            <a:r>
              <a:rPr lang="en-US" sz="2600"/>
              <a:t>256 pages : $b illustrations, map </a:t>
            </a:r>
            <a:r>
              <a:rPr lang="en-US" sz="2600" smtClean="0"/>
              <a:t>				; </a:t>
            </a:r>
            <a:r>
              <a:rPr lang="en-US" sz="2600"/>
              <a:t>$c 23 </a:t>
            </a:r>
            <a:r>
              <a:rPr lang="en-US" sz="2600" smtClean="0"/>
              <a:t>cm</a:t>
            </a:r>
          </a:p>
          <a:p>
            <a:pPr marL="457200" indent="-457200">
              <a:buNone/>
            </a:pPr>
            <a:r>
              <a:rPr lang="en-US" sz="2600" smtClean="0"/>
              <a:t>Warhol: 		300 $a </a:t>
            </a:r>
            <a:r>
              <a:rPr lang="en-US" sz="2600"/>
              <a:t>304 pages : $b color illustrations </a:t>
            </a:r>
            <a:r>
              <a:rPr lang="en-US" sz="2600" smtClean="0"/>
              <a:t>				; </a:t>
            </a:r>
            <a:r>
              <a:rPr lang="en-US" sz="2600"/>
              <a:t>$c 28 </a:t>
            </a:r>
            <a:r>
              <a:rPr lang="en-US" sz="2600" smtClean="0"/>
              <a:t>cm</a:t>
            </a:r>
          </a:p>
          <a:p>
            <a:pPr marL="457200" indent="-457200">
              <a:buNone/>
            </a:pPr>
            <a:r>
              <a:rPr lang="en-US" sz="2600" smtClean="0"/>
              <a:t>Workshop:		300 $a </a:t>
            </a:r>
            <a:r>
              <a:rPr lang="en-US" sz="2600"/>
              <a:t>2 volumes (xx, 690 pages) : $b </a:t>
            </a:r>
            <a:r>
              <a:rPr lang="en-US" sz="2600" smtClean="0"/>
              <a:t>				illustrations </a:t>
            </a:r>
            <a:r>
              <a:rPr lang="en-US" sz="2600"/>
              <a:t>; $c 25 cm</a:t>
            </a:r>
            <a:endParaRPr lang="en-US" sz="2600" smtClean="0"/>
          </a:p>
          <a:p>
            <a:pPr marL="0" indent="0">
              <a:buNone/>
            </a:pPr>
            <a:endParaRPr lang="en-US" sz="2800" smtClean="0"/>
          </a:p>
          <a:p>
            <a:pPr marL="0" indent="0">
              <a:buNone/>
            </a:pPr>
            <a:endParaRPr lang="en-US" b="1" smtClean="0"/>
          </a:p>
          <a:p>
            <a:pPr marL="0" indent="0">
              <a:buNone/>
            </a:pPr>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137</a:t>
            </a:fld>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 (2.12)</a:t>
            </a:r>
            <a:endParaRPr lang="en-US"/>
          </a:p>
        </p:txBody>
      </p:sp>
      <p:sp>
        <p:nvSpPr>
          <p:cNvPr id="3" name="Content Placeholder 2"/>
          <p:cNvSpPr>
            <a:spLocks noGrp="1"/>
          </p:cNvSpPr>
          <p:nvPr>
            <p:ph idx="1"/>
          </p:nvPr>
        </p:nvSpPr>
        <p:spPr>
          <a:xfrm>
            <a:off x="457200" y="1371600"/>
            <a:ext cx="8229600" cy="4525963"/>
          </a:xfrm>
        </p:spPr>
        <p:txBody>
          <a:bodyPr/>
          <a:lstStyle/>
          <a:p>
            <a:r>
              <a:rPr lang="en-US" smtClean="0"/>
              <a:t>Sources (in order of preference): series title page; another source within the resource; any other source.</a:t>
            </a:r>
          </a:p>
          <a:p>
            <a:r>
              <a:rPr lang="en-US" smtClean="0"/>
              <a:t>Record a series statement in 490 exactly as it appears.</a:t>
            </a:r>
          </a:p>
          <a:p>
            <a:r>
              <a:rPr lang="en-US" smtClean="0"/>
              <a:t>First indicator is 0 if the series is unindexed.</a:t>
            </a:r>
          </a:p>
          <a:p>
            <a:r>
              <a:rPr lang="en-US" smtClean="0"/>
              <a:t>First indicator is 1 if the series is indexed. If so there will always be an 8XX field in the description recording the indexed form.</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138</a:t>
            </a:fld>
            <a:endParaRPr lang="en-US"/>
          </a:p>
        </p:txBody>
      </p:sp>
    </p:spTree>
    <p:extLst>
      <p:ext uri="{BB962C8B-B14F-4D97-AF65-F5344CB8AC3E}">
        <p14:creationId xmlns:p14="http://schemas.microsoft.com/office/powerpoint/2010/main" val="217402355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a:t>
            </a:r>
            <a:endParaRPr lang="en-US"/>
          </a:p>
        </p:txBody>
      </p:sp>
      <p:sp>
        <p:nvSpPr>
          <p:cNvPr id="3" name="Content Placeholder 2"/>
          <p:cNvSpPr>
            <a:spLocks noGrp="1"/>
          </p:cNvSpPr>
          <p:nvPr>
            <p:ph idx="1"/>
          </p:nvPr>
        </p:nvSpPr>
        <p:spPr>
          <a:xfrm>
            <a:off x="4038600" y="1524000"/>
            <a:ext cx="4648200" cy="4602163"/>
          </a:xfrm>
        </p:spPr>
        <p:txBody>
          <a:bodyPr/>
          <a:lstStyle/>
          <a:p>
            <a:r>
              <a:rPr lang="en-US" smtClean="0"/>
              <a:t>Record the series statement for this resource in your worksheet.</a:t>
            </a:r>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830" y="990601"/>
            <a:ext cx="300117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p>
            <a:pPr>
              <a:defRPr/>
            </a:pPr>
            <a:fld id="{1026E286-E59E-4644-AB15-428BC9798D9A}" type="slidenum">
              <a:rPr lang="en-US" smtClean="0"/>
              <a:pPr>
                <a:defRPr/>
              </a:pPr>
              <a:t>139</a:t>
            </a:fld>
            <a:endParaRPr lang="en-US"/>
          </a:p>
        </p:txBody>
      </p:sp>
    </p:spTree>
    <p:extLst>
      <p:ext uri="{BB962C8B-B14F-4D97-AF65-F5344CB8AC3E}">
        <p14:creationId xmlns:p14="http://schemas.microsoft.com/office/powerpoint/2010/main" val="4041061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and script (1.4)</a:t>
            </a:r>
            <a:endParaRPr lang="en-US"/>
          </a:p>
        </p:txBody>
      </p:sp>
      <p:sp>
        <p:nvSpPr>
          <p:cNvPr id="3" name="Content Placeholder 2"/>
          <p:cNvSpPr>
            <a:spLocks noGrp="1"/>
          </p:cNvSpPr>
          <p:nvPr>
            <p:ph idx="1"/>
          </p:nvPr>
        </p:nvSpPr>
        <p:spPr/>
        <p:txBody>
          <a:bodyPr/>
          <a:lstStyle/>
          <a:p>
            <a:r>
              <a:rPr lang="en-US" smtClean="0"/>
              <a:t>All other elements are recorded in the language and script preferred by the cataloging agency</a:t>
            </a:r>
          </a:p>
          <a:p>
            <a:r>
              <a:rPr lang="en-US" smtClean="0"/>
              <a:t>This is English for most agencies in the United States</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spTree>
    <p:extLst>
      <p:ext uri="{BB962C8B-B14F-4D97-AF65-F5344CB8AC3E}">
        <p14:creationId xmlns:p14="http://schemas.microsoft.com/office/powerpoint/2010/main" val="350326962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a:t>
            </a:r>
            <a:endParaRPr lang="en-US"/>
          </a:p>
        </p:txBody>
      </p:sp>
      <p:sp>
        <p:nvSpPr>
          <p:cNvPr id="3" name="Content Placeholder 2"/>
          <p:cNvSpPr>
            <a:spLocks noGrp="1"/>
          </p:cNvSpPr>
          <p:nvPr>
            <p:ph idx="1"/>
          </p:nvPr>
        </p:nvSpPr>
        <p:spPr>
          <a:xfrm>
            <a:off x="4038600" y="1524000"/>
            <a:ext cx="4648200" cy="4602163"/>
          </a:xfrm>
        </p:spPr>
        <p:txBody>
          <a:bodyPr/>
          <a:lstStyle/>
          <a:p>
            <a:pPr marL="0" indent="0">
              <a:buNone/>
            </a:pPr>
            <a:r>
              <a:rPr lang="en-US" smtClean="0"/>
              <a:t>490 0  $a The world poets series</a:t>
            </a:r>
          </a:p>
          <a:p>
            <a:pPr marL="0" indent="0">
              <a:buNone/>
            </a:pPr>
            <a:endParaRPr lang="en-US"/>
          </a:p>
          <a:p>
            <a:pPr marL="0" indent="0">
              <a:buNone/>
            </a:pPr>
            <a:r>
              <a:rPr lang="en-US" i="1" smtClean="0"/>
              <a:t>or</a:t>
            </a:r>
          </a:p>
          <a:p>
            <a:pPr marL="0" indent="0">
              <a:buNone/>
            </a:pPr>
            <a:endParaRPr lang="en-US"/>
          </a:p>
          <a:p>
            <a:pPr marL="0" indent="0">
              <a:buNone/>
            </a:pPr>
            <a:r>
              <a:rPr lang="en-US" smtClean="0"/>
              <a:t>490 1  $a The world poets series</a:t>
            </a:r>
          </a:p>
          <a:p>
            <a:pPr marL="0" indent="0">
              <a:buNone/>
            </a:pPr>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830" y="990601"/>
            <a:ext cx="300117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p>
            <a:pPr>
              <a:defRPr/>
            </a:pPr>
            <a:fld id="{1026E286-E59E-4644-AB15-428BC9798D9A}" type="slidenum">
              <a:rPr lang="en-US" smtClean="0"/>
              <a:pPr>
                <a:defRPr/>
              </a:pPr>
              <a:t>140</a:t>
            </a:fld>
            <a:endParaRPr lang="en-US"/>
          </a:p>
        </p:txBody>
      </p:sp>
    </p:spTree>
    <p:extLst>
      <p:ext uri="{BB962C8B-B14F-4D97-AF65-F5344CB8AC3E}">
        <p14:creationId xmlns:p14="http://schemas.microsoft.com/office/powerpoint/2010/main" val="343201573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Identifier for the Manifestation</a:t>
            </a:r>
          </a:p>
        </p:txBody>
      </p:sp>
      <p:sp>
        <p:nvSpPr>
          <p:cNvPr id="77827" name="Content Placeholder 2"/>
          <p:cNvSpPr>
            <a:spLocks noGrp="1"/>
          </p:cNvSpPr>
          <p:nvPr>
            <p:ph idx="1"/>
          </p:nvPr>
        </p:nvSpPr>
        <p:spPr/>
        <p:txBody>
          <a:bodyPr/>
          <a:lstStyle/>
          <a:p>
            <a:pPr>
              <a:buFont typeface="Arial" charset="0"/>
              <a:buNone/>
            </a:pPr>
            <a:r>
              <a:rPr lang="en-US" sz="2800" smtClean="0"/>
              <a:t>2.15. An identifier for the manifestation is a character string associated with a manifestation that serves to differentiate that manifestation from other manifestations</a:t>
            </a:r>
          </a:p>
          <a:p>
            <a:r>
              <a:rPr lang="en-US" sz="2800" smtClean="0"/>
              <a:t>Identifier for the manifestation is core, i.e., required.</a:t>
            </a:r>
          </a:p>
          <a:p>
            <a:r>
              <a:rPr lang="en-US" sz="2800" smtClean="0"/>
              <a:t>Example: ISBN</a:t>
            </a:r>
          </a:p>
          <a:p>
            <a:r>
              <a:rPr lang="en-US" sz="2800" smtClean="0"/>
              <a:t>RDA calls for ISBN to be recorded as is, with hyphens, but MARC does not allow this</a:t>
            </a:r>
          </a:p>
          <a:p>
            <a:r>
              <a:rPr lang="en-US" sz="2800" smtClean="0"/>
              <a:t>Record ISBN in 020 $a, with no hyphens.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141</a:t>
            </a:fld>
            <a:endParaRPr lang="en-US"/>
          </a:p>
        </p:txBody>
      </p:sp>
    </p:spTree>
    <p:extLst>
      <p:ext uri="{BB962C8B-B14F-4D97-AF65-F5344CB8AC3E}">
        <p14:creationId xmlns:p14="http://schemas.microsoft.com/office/powerpoint/2010/main" val="395622381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381000" y="5181600"/>
            <a:ext cx="8763000" cy="1066800"/>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57150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a:t>
            </a:r>
            <a:r>
              <a:rPr lang="en-US" smtClean="0">
                <a:solidFill>
                  <a:schemeClr val="tx1"/>
                </a:solidFill>
              </a:rPr>
              <a:t>back cover</a:t>
            </a:r>
            <a:endParaRPr lang="en-US">
              <a:solidFill>
                <a:schemeClr val="tx1"/>
              </a:solidFill>
            </a:endParaRPr>
          </a:p>
        </p:txBody>
      </p:sp>
      <p:pic>
        <p:nvPicPr>
          <p:cNvPr id="78855"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85" t="69872" r="31549" b="17810"/>
          <a:stretch/>
        </p:blipFill>
        <p:spPr bwMode="auto">
          <a:xfrm>
            <a:off x="2399705" y="3057395"/>
            <a:ext cx="6515695" cy="1799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54" t="14695" r="31214" b="19795"/>
          <a:stretch/>
        </p:blipFill>
        <p:spPr bwMode="auto">
          <a:xfrm>
            <a:off x="424442" y="448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142</a:t>
            </a:fld>
            <a:endParaRPr lang="en-US"/>
          </a:p>
        </p:txBody>
      </p:sp>
    </p:spTree>
    <p:extLst>
      <p:ext uri="{BB962C8B-B14F-4D97-AF65-F5344CB8AC3E}">
        <p14:creationId xmlns:p14="http://schemas.microsoft.com/office/powerpoint/2010/main" val="368851662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Bibliographic Record</a:t>
            </a:r>
          </a:p>
        </p:txBody>
      </p:sp>
      <p:sp>
        <p:nvSpPr>
          <p:cNvPr id="79875"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020	$a 9781439163382</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143</a:t>
            </a:fld>
            <a:endParaRPr lang="en-US"/>
          </a:p>
        </p:txBody>
      </p:sp>
    </p:spTree>
    <p:extLst>
      <p:ext uri="{BB962C8B-B14F-4D97-AF65-F5344CB8AC3E}">
        <p14:creationId xmlns:p14="http://schemas.microsoft.com/office/powerpoint/2010/main" val="156977798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5410200" y="3429000"/>
            <a:ext cx="3733800" cy="2819400"/>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57150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a:t>
            </a:r>
            <a:r>
              <a:rPr lang="en-US" smtClean="0">
                <a:solidFill>
                  <a:schemeClr val="tx1"/>
                </a:solidFill>
              </a:rPr>
              <a:t>page</a:t>
            </a:r>
            <a:endParaRPr lang="en-US">
              <a:solidFill>
                <a:schemeClr val="tx1"/>
              </a:solidFill>
            </a:endParaRPr>
          </a:p>
        </p:txBody>
      </p:sp>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457200" y="69999"/>
            <a:ext cx="4572000" cy="5949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144</a:t>
            </a:fld>
            <a:endParaRPr lang="en-US"/>
          </a:p>
        </p:txBody>
      </p:sp>
    </p:spTree>
    <p:extLst>
      <p:ext uri="{BB962C8B-B14F-4D97-AF65-F5344CB8AC3E}">
        <p14:creationId xmlns:p14="http://schemas.microsoft.com/office/powerpoint/2010/main" val="374296858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3657600" y="5285982"/>
            <a:ext cx="5486400" cy="962417"/>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6324600" y="16002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a:t>
            </a:r>
            <a:r>
              <a:rPr lang="en-US" smtClean="0">
                <a:solidFill>
                  <a:schemeClr val="tx1"/>
                </a:solidFill>
              </a:rPr>
              <a:t>verso</a:t>
            </a:r>
            <a:endParaRPr lang="en-US">
              <a:solidFill>
                <a:schemeClr val="tx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10" y="758702"/>
            <a:ext cx="3372290" cy="52610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16" t="13465" r="34982" b="26202"/>
          <a:stretch/>
        </p:blipFill>
        <p:spPr bwMode="auto">
          <a:xfrm>
            <a:off x="2667000" y="146926"/>
            <a:ext cx="3352800" cy="51390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145</a:t>
            </a:fld>
            <a:endParaRPr lang="en-US"/>
          </a:p>
        </p:txBody>
      </p:sp>
    </p:spTree>
    <p:extLst>
      <p:ext uri="{BB962C8B-B14F-4D97-AF65-F5344CB8AC3E}">
        <p14:creationId xmlns:p14="http://schemas.microsoft.com/office/powerpoint/2010/main" val="373688649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381000" y="4724400"/>
            <a:ext cx="5715000" cy="1295400"/>
          </a:xfrm>
        </p:spPr>
        <p:txBody>
          <a:bodyPr/>
          <a:lstStyle/>
          <a:p>
            <a:pPr marL="0">
              <a:buFont typeface="Arial" charset="0"/>
              <a:buNone/>
            </a:pPr>
            <a:r>
              <a:rPr lang="en-US" smtClean="0"/>
              <a:t>Record the identifier for the manifestation in the RDA worksheet</a:t>
            </a:r>
          </a:p>
        </p:txBody>
      </p:sp>
      <p:pic>
        <p:nvPicPr>
          <p:cNvPr id="6"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1143000" y="152401"/>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08" t="14718" r="30496" b="12908"/>
          <a:stretch/>
        </p:blipFill>
        <p:spPr bwMode="auto">
          <a:xfrm>
            <a:off x="6480033" y="152400"/>
            <a:ext cx="2046813"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146</a:t>
            </a:fld>
            <a:endParaRPr lang="en-US"/>
          </a:p>
        </p:txBody>
      </p:sp>
    </p:spTree>
    <p:extLst>
      <p:ext uri="{BB962C8B-B14F-4D97-AF65-F5344CB8AC3E}">
        <p14:creationId xmlns:p14="http://schemas.microsoft.com/office/powerpoint/2010/main" val="137044445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buNone/>
            </a:pPr>
            <a:endParaRPr lang="en-US" sz="2800" smtClean="0"/>
          </a:p>
          <a:p>
            <a:pPr marL="457200" indent="-457200">
              <a:buNone/>
            </a:pPr>
            <a:r>
              <a:rPr lang="en-US" sz="2800" smtClean="0"/>
              <a:t>020</a:t>
            </a:r>
            <a:r>
              <a:rPr lang="en-US" sz="2800"/>
              <a:t>	</a:t>
            </a:r>
            <a:r>
              <a:rPr lang="en-US" sz="2800" smtClean="0"/>
              <a:t>$a </a:t>
            </a:r>
            <a:r>
              <a:rPr lang="en-US" sz="2800"/>
              <a:t>9781588394699 (hc : The Metropolitan Museum of Art)</a:t>
            </a:r>
          </a:p>
          <a:p>
            <a:pPr marL="457200" indent="-457200">
              <a:buNone/>
            </a:pPr>
            <a:r>
              <a:rPr lang="en-US" sz="2800" smtClean="0"/>
              <a:t>020</a:t>
            </a:r>
            <a:r>
              <a:rPr lang="en-US" sz="2800"/>
              <a:t>	</a:t>
            </a:r>
            <a:r>
              <a:rPr lang="en-US" sz="2800" smtClean="0"/>
              <a:t>$a </a:t>
            </a:r>
            <a:r>
              <a:rPr lang="en-US" sz="2800"/>
              <a:t>9781588394705 (pbk : The Metropolitan Museum of Art)</a:t>
            </a:r>
          </a:p>
          <a:p>
            <a:pPr marL="457200" indent="-457200">
              <a:buNone/>
            </a:pPr>
            <a:r>
              <a:rPr lang="en-US" sz="2800" smtClean="0"/>
              <a:t>020</a:t>
            </a:r>
            <a:r>
              <a:rPr lang="en-US" sz="2800"/>
              <a:t>	</a:t>
            </a:r>
            <a:r>
              <a:rPr lang="en-US" sz="2800" smtClean="0"/>
              <a:t>$a </a:t>
            </a:r>
            <a:r>
              <a:rPr lang="en-US" sz="2800"/>
              <a:t>9780300184983 (hc : Yale University Press)</a:t>
            </a:r>
          </a:p>
          <a:p>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147</a:t>
            </a:fld>
            <a:endParaRPr lang="en-US"/>
          </a:p>
        </p:txBody>
      </p:sp>
    </p:spTree>
    <p:extLst>
      <p:ext uri="{BB962C8B-B14F-4D97-AF65-F5344CB8AC3E}">
        <p14:creationId xmlns:p14="http://schemas.microsoft.com/office/powerpoint/2010/main" val="223767703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5791200" y="2819400"/>
            <a:ext cx="3352800" cy="3429000"/>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57150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a:t>
            </a:r>
            <a:r>
              <a:rPr lang="en-US" smtClean="0">
                <a:solidFill>
                  <a:schemeClr val="tx1"/>
                </a:solidFill>
              </a:rPr>
              <a:t>versp</a:t>
            </a:r>
            <a:endParaRPr lang="en-US">
              <a:solidFill>
                <a:schemeClr val="tx1"/>
              </a:solidFill>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152400" y="152400"/>
            <a:ext cx="2743199" cy="49454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67" t="16776" r="36537" b="18356"/>
          <a:stretch/>
        </p:blipFill>
        <p:spPr bwMode="auto">
          <a:xfrm>
            <a:off x="2133600" y="1150510"/>
            <a:ext cx="3177045" cy="53264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148</a:t>
            </a:fld>
            <a:endParaRPr lang="en-US"/>
          </a:p>
        </p:txBody>
      </p:sp>
    </p:spTree>
    <p:extLst>
      <p:ext uri="{BB962C8B-B14F-4D97-AF65-F5344CB8AC3E}">
        <p14:creationId xmlns:p14="http://schemas.microsoft.com/office/powerpoint/2010/main" val="276849506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buNone/>
            </a:pPr>
            <a:r>
              <a:rPr lang="en-US" sz="2800" dirty="0"/>
              <a:t>020	</a:t>
            </a:r>
            <a:r>
              <a:rPr lang="en-US" sz="2800" dirty="0" smtClean="0"/>
              <a:t>$</a:t>
            </a:r>
            <a:r>
              <a:rPr lang="en-US" sz="2800" dirty="0"/>
              <a:t>a 0895741059 (volume 1 : Gustav Fischer, New York)</a:t>
            </a:r>
          </a:p>
          <a:p>
            <a:pPr marL="457200" indent="-457200">
              <a:buNone/>
            </a:pPr>
            <a:r>
              <a:rPr lang="en-US" sz="2800" dirty="0"/>
              <a:t>020	</a:t>
            </a:r>
            <a:r>
              <a:rPr lang="en-US" sz="2800" dirty="0" smtClean="0"/>
              <a:t>$</a:t>
            </a:r>
            <a:r>
              <a:rPr lang="en-US" sz="2800" dirty="0"/>
              <a:t>a 3437033457 (volume 1 : </a:t>
            </a:r>
            <a:r>
              <a:rPr lang="en-US" sz="2800" dirty="0" smtClean="0"/>
              <a:t>Gustav </a:t>
            </a:r>
            <a:r>
              <a:rPr lang="en-US" sz="2800" dirty="0"/>
              <a:t>Fischer, Stuttgart)</a:t>
            </a:r>
          </a:p>
          <a:p>
            <a:pPr marL="457200" indent="-457200">
              <a:buNone/>
            </a:pPr>
            <a:r>
              <a:rPr lang="en-US" sz="2800" dirty="0"/>
              <a:t>020	</a:t>
            </a:r>
            <a:r>
              <a:rPr lang="en-US" sz="2800" dirty="0" smtClean="0"/>
              <a:t>$</a:t>
            </a:r>
            <a:r>
              <a:rPr lang="en-US" sz="2800" dirty="0"/>
              <a:t>a 0895741040 (volume 2 : Gustav Fischer, New York)</a:t>
            </a:r>
          </a:p>
          <a:p>
            <a:pPr marL="457200" indent="-457200">
              <a:buNone/>
            </a:pPr>
            <a:r>
              <a:rPr lang="en-US" sz="2800" dirty="0"/>
              <a:t>020	$</a:t>
            </a:r>
            <a:r>
              <a:rPr lang="en-US" sz="2800" dirty="0" smtClean="0"/>
              <a:t>a </a:t>
            </a:r>
            <a:r>
              <a:rPr lang="en-US" sz="2800" dirty="0"/>
              <a:t>3437030025 (volume 2 : </a:t>
            </a:r>
            <a:r>
              <a:rPr lang="en-US" sz="2800" dirty="0" smtClean="0"/>
              <a:t>Gustav </a:t>
            </a:r>
            <a:r>
              <a:rPr lang="en-US" sz="2800" dirty="0"/>
              <a:t>Fischer, Stuttgart)</a:t>
            </a:r>
          </a:p>
          <a:p>
            <a:endParaRPr lang="en-US" dirty="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149</a:t>
            </a:fld>
            <a:endParaRPr lang="en-US"/>
          </a:p>
        </p:txBody>
      </p:sp>
    </p:spTree>
    <p:extLst>
      <p:ext uri="{BB962C8B-B14F-4D97-AF65-F5344CB8AC3E}">
        <p14:creationId xmlns:p14="http://schemas.microsoft.com/office/powerpoint/2010/main" val="2234450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Changes Requiring a New Description (1.6)</a:t>
            </a:r>
            <a:endParaRPr lang="en-US"/>
          </a:p>
        </p:txBody>
      </p:sp>
      <p:sp>
        <p:nvSpPr>
          <p:cNvPr id="3" name="Content Placeholder 2"/>
          <p:cNvSpPr>
            <a:spLocks noGrp="1"/>
          </p:cNvSpPr>
          <p:nvPr>
            <p:ph idx="1"/>
          </p:nvPr>
        </p:nvSpPr>
        <p:spPr/>
        <p:txBody>
          <a:bodyPr/>
          <a:lstStyle/>
          <a:p>
            <a:r>
              <a:rPr lang="en-US" smtClean="0"/>
              <a:t>Multipart monograph:</a:t>
            </a:r>
          </a:p>
          <a:p>
            <a:pPr lvl="1"/>
            <a:r>
              <a:rPr lang="en-US" smtClean="0"/>
              <a:t>Change in mode of issuance or media type</a:t>
            </a:r>
          </a:p>
          <a:p>
            <a:r>
              <a:rPr lang="en-US" smtClean="0"/>
              <a:t>Serial:</a:t>
            </a:r>
          </a:p>
          <a:p>
            <a:pPr lvl="1"/>
            <a:r>
              <a:rPr lang="en-US" smtClean="0"/>
              <a:t>Change in mode of issuance or media type</a:t>
            </a:r>
          </a:p>
          <a:p>
            <a:pPr lvl="1"/>
            <a:r>
              <a:rPr lang="en-US" smtClean="0"/>
              <a:t>Major change in title proper</a:t>
            </a:r>
          </a:p>
          <a:p>
            <a:pPr lvl="1"/>
            <a:r>
              <a:rPr lang="en-US" smtClean="0"/>
              <a:t>Change in responsibility if the name of the responsible entity is part of the serial’s authorized access point</a:t>
            </a:r>
          </a:p>
          <a:p>
            <a:pPr lvl="1"/>
            <a:r>
              <a:rPr lang="en-US" smtClean="0"/>
              <a:t>Change in edition statement</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343574092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pPr eaLnBrk="1" hangingPunct="1"/>
            <a:r>
              <a:rPr lang="en-US" smtClean="0"/>
              <a:t>Notes</a:t>
            </a:r>
          </a:p>
        </p:txBody>
      </p:sp>
      <p:sp>
        <p:nvSpPr>
          <p:cNvPr id="124931" name="Content Placeholder 2"/>
          <p:cNvSpPr>
            <a:spLocks noGrp="1"/>
          </p:cNvSpPr>
          <p:nvPr>
            <p:ph idx="1"/>
          </p:nvPr>
        </p:nvSpPr>
        <p:spPr>
          <a:xfrm>
            <a:off x="457200" y="1447800"/>
            <a:ext cx="8229600" cy="4525963"/>
          </a:xfrm>
        </p:spPr>
        <p:txBody>
          <a:bodyPr/>
          <a:lstStyle/>
          <a:p>
            <a:pPr eaLnBrk="1" hangingPunct="1"/>
            <a:r>
              <a:rPr lang="en-US" sz="2800" smtClean="0"/>
              <a:t>Notes can relate to the work, expression, manifestation, or item.</a:t>
            </a:r>
          </a:p>
          <a:p>
            <a:pPr eaLnBrk="1" hangingPunct="1"/>
            <a:r>
              <a:rPr lang="en-US" sz="2800" smtClean="0"/>
              <a:t>No notes are core in RDA.</a:t>
            </a:r>
          </a:p>
          <a:p>
            <a:pPr eaLnBrk="1" hangingPunct="1"/>
            <a:r>
              <a:rPr lang="en-US" sz="2800" smtClean="0"/>
              <a:t>There is no special section about notes in RDA. Guidelines about notes are scattered throughout the document.</a:t>
            </a:r>
          </a:p>
          <a:p>
            <a:pPr eaLnBrk="1" hangingPunct="1"/>
            <a:r>
              <a:rPr lang="en-US" sz="2800" smtClean="0"/>
              <a:t>RDA access points do not need to be justified in the body of the record; therefore notes AACR2 catalogers compose simply to justify an added entry do not need to be made in RDA.</a:t>
            </a:r>
          </a:p>
        </p:txBody>
      </p:sp>
      <p:sp>
        <p:nvSpPr>
          <p:cNvPr id="4" name="Slide Number Placeholder 3"/>
          <p:cNvSpPr>
            <a:spLocks noGrp="1"/>
          </p:cNvSpPr>
          <p:nvPr>
            <p:ph type="sldNum" sz="quarter" idx="12"/>
          </p:nvPr>
        </p:nvSpPr>
        <p:spPr/>
        <p:txBody>
          <a:bodyPr/>
          <a:lstStyle/>
          <a:p>
            <a:pPr>
              <a:defRPr/>
            </a:pPr>
            <a:fld id="{8C5AA0F2-1192-4AC3-9EC1-F6C368DA4908}" type="slidenum">
              <a:rPr lang="en-US"/>
              <a:pPr>
                <a:defRPr/>
              </a:pPr>
              <a:t>150</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related to the manifestation (RDA 2.20)</a:t>
            </a:r>
            <a:endParaRPr lang="en-US" dirty="0"/>
          </a:p>
        </p:txBody>
      </p:sp>
      <p:sp>
        <p:nvSpPr>
          <p:cNvPr id="3" name="Content Placeholder 2"/>
          <p:cNvSpPr>
            <a:spLocks noGrp="1"/>
          </p:cNvSpPr>
          <p:nvPr>
            <p:ph idx="1"/>
          </p:nvPr>
        </p:nvSpPr>
        <p:spPr/>
        <p:txBody>
          <a:bodyPr/>
          <a:lstStyle/>
          <a:p>
            <a:r>
              <a:rPr lang="en-US" smtClean="0"/>
              <a:t>Note on title (500 or 246)</a:t>
            </a:r>
          </a:p>
          <a:p>
            <a:r>
              <a:rPr lang="en-US" smtClean="0"/>
              <a:t>Note on statement of responsibility (e.g. “at head of title” 500)</a:t>
            </a:r>
          </a:p>
          <a:p>
            <a:r>
              <a:rPr lang="en-US" smtClean="0"/>
              <a:t>Note on edition statement (500)</a:t>
            </a:r>
          </a:p>
          <a:p>
            <a:r>
              <a:rPr lang="en-US" smtClean="0"/>
              <a:t>Note on numbering (515)</a:t>
            </a:r>
          </a:p>
          <a:p>
            <a:r>
              <a:rPr lang="en-US" smtClean="0"/>
              <a:t>Note on frequency (310 or 321)</a:t>
            </a:r>
          </a:p>
          <a:p>
            <a:r>
              <a:rPr lang="en-US" smtClean="0"/>
              <a:t>Note on basis for identification (588)</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151</a:t>
            </a:fld>
            <a:endParaRPr lang="en-US"/>
          </a:p>
        </p:txBody>
      </p:sp>
    </p:spTree>
    <p:extLst>
      <p:ext uri="{BB962C8B-B14F-4D97-AF65-F5344CB8AC3E}">
        <p14:creationId xmlns:p14="http://schemas.microsoft.com/office/powerpoint/2010/main" val="332572902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related to the work</a:t>
            </a:r>
            <a:br>
              <a:rPr lang="en-US" smtClean="0"/>
            </a:br>
            <a:r>
              <a:rPr lang="en-US" smtClean="0"/>
              <a:t>(RDA 7.2-7.9)</a:t>
            </a:r>
            <a:endParaRPr lang="en-US"/>
          </a:p>
        </p:txBody>
      </p:sp>
      <p:sp>
        <p:nvSpPr>
          <p:cNvPr id="3" name="Content Placeholder 2"/>
          <p:cNvSpPr>
            <a:spLocks noGrp="1"/>
          </p:cNvSpPr>
          <p:nvPr>
            <p:ph idx="1"/>
          </p:nvPr>
        </p:nvSpPr>
        <p:spPr/>
        <p:txBody>
          <a:bodyPr/>
          <a:lstStyle/>
          <a:p>
            <a:pPr marL="0" indent="0">
              <a:buNone/>
            </a:pPr>
            <a:r>
              <a:rPr lang="en-US" dirty="0" smtClean="0"/>
              <a:t>7.2. Nature of the content (500)</a:t>
            </a:r>
          </a:p>
          <a:p>
            <a:pPr marL="800100" lvl="2" indent="0">
              <a:buNone/>
            </a:pPr>
            <a:r>
              <a:rPr lang="en-US" dirty="0" smtClean="0"/>
              <a:t>Play</a:t>
            </a:r>
          </a:p>
          <a:p>
            <a:pPr marL="0" indent="0">
              <a:buNone/>
            </a:pPr>
            <a:r>
              <a:rPr lang="en-US" dirty="0" smtClean="0"/>
              <a:t>7.3. Coverage of the content (500, 513)</a:t>
            </a:r>
          </a:p>
          <a:p>
            <a:pPr marL="800100" lvl="2" indent="0">
              <a:buNone/>
            </a:pPr>
            <a:r>
              <a:rPr lang="en-US" dirty="0" smtClean="0"/>
              <a:t>Contains statistics for 1851-1913</a:t>
            </a:r>
          </a:p>
          <a:p>
            <a:pPr marL="0" indent="0">
              <a:buNone/>
            </a:pPr>
            <a:r>
              <a:rPr lang="en-US" dirty="0" smtClean="0"/>
              <a:t>7.7. Intended audience (521)</a:t>
            </a:r>
          </a:p>
          <a:p>
            <a:pPr marL="800100" lvl="2" indent="0">
              <a:buNone/>
            </a:pPr>
            <a:r>
              <a:rPr lang="en-US" dirty="0" smtClean="0"/>
              <a:t>MPAA rating: PG-13</a:t>
            </a:r>
          </a:p>
          <a:p>
            <a:pPr marL="800100" lvl="2" indent="0">
              <a:buNone/>
            </a:pPr>
            <a:r>
              <a:rPr lang="en-US" dirty="0" smtClean="0"/>
              <a:t>For junior high aged children</a:t>
            </a:r>
          </a:p>
          <a:p>
            <a:pPr marL="0" indent="0">
              <a:buNone/>
            </a:pPr>
            <a:r>
              <a:rPr lang="en-US" dirty="0" smtClean="0"/>
              <a:t>7.9. Dissertation or thesis information (502)</a:t>
            </a:r>
          </a:p>
          <a:p>
            <a:pPr marL="800100" lvl="2" indent="0">
              <a:buNone/>
            </a:pPr>
            <a:r>
              <a:rPr lang="en-US" dirty="0" smtClean="0"/>
              <a:t>Thesis (Ph. D.)--University of Michigan, 1971</a:t>
            </a:r>
            <a:endParaRPr lang="en-US" dirty="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152</a:t>
            </a:fld>
            <a:endParaRPr lang="en-US"/>
          </a:p>
        </p:txBody>
      </p:sp>
    </p:spTree>
    <p:extLst>
      <p:ext uri="{BB962C8B-B14F-4D97-AF65-F5344CB8AC3E}">
        <p14:creationId xmlns:p14="http://schemas.microsoft.com/office/powerpoint/2010/main" val="319875141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related to the work</a:t>
            </a:r>
            <a:br>
              <a:rPr lang="en-US" smtClean="0"/>
            </a:br>
            <a:r>
              <a:rPr lang="en-US" smtClean="0"/>
              <a:t>(RDA 7.2-7.9)</a:t>
            </a:r>
            <a:endParaRPr lang="en-US"/>
          </a:p>
        </p:txBody>
      </p:sp>
      <p:sp>
        <p:nvSpPr>
          <p:cNvPr id="3" name="Content Placeholder 2"/>
          <p:cNvSpPr>
            <a:spLocks noGrp="1"/>
          </p:cNvSpPr>
          <p:nvPr>
            <p:ph idx="1"/>
          </p:nvPr>
        </p:nvSpPr>
        <p:spPr/>
        <p:txBody>
          <a:bodyPr/>
          <a:lstStyle/>
          <a:p>
            <a:pPr marL="0" indent="0">
              <a:buNone/>
            </a:pPr>
            <a:r>
              <a:rPr lang="en-US" dirty="0" smtClean="0"/>
              <a:t>All are recorded as under AACR2, except dissertation information:</a:t>
            </a:r>
          </a:p>
          <a:p>
            <a:pPr marL="800100" lvl="2" indent="0">
              <a:buNone/>
            </a:pPr>
            <a:endParaRPr lang="en-US" dirty="0" smtClean="0"/>
          </a:p>
          <a:p>
            <a:pPr marL="800100" lvl="2" indent="0">
              <a:buNone/>
            </a:pPr>
            <a:r>
              <a:rPr lang="en-US" dirty="0" smtClean="0"/>
              <a:t>	502	$b Ph. D. $c University of Michigan $d 1971</a:t>
            </a:r>
          </a:p>
          <a:p>
            <a:pPr marL="800100" lvl="2" indent="0">
              <a:buNone/>
            </a:pPr>
            <a:endParaRPr lang="en-US" dirty="0"/>
          </a:p>
          <a:p>
            <a:pPr marL="0" indent="0">
              <a:buNone/>
            </a:pPr>
            <a:r>
              <a:rPr lang="en-US" dirty="0" smtClean="0"/>
              <a:t>This is intended to display:</a:t>
            </a:r>
          </a:p>
          <a:p>
            <a:pPr marL="0" lvl="2" indent="0">
              <a:buNone/>
            </a:pPr>
            <a:r>
              <a:rPr lang="en-US" dirty="0" smtClean="0"/>
              <a:t>	</a:t>
            </a:r>
          </a:p>
          <a:p>
            <a:pPr marL="0" lvl="2" indent="0">
              <a:buNone/>
            </a:pPr>
            <a:r>
              <a:rPr lang="en-US" dirty="0"/>
              <a:t>	</a:t>
            </a:r>
            <a:r>
              <a:rPr lang="en-US" dirty="0" smtClean="0"/>
              <a:t>Thesis (Ph. D.)--University of Michigan, 1971.</a:t>
            </a:r>
          </a:p>
          <a:p>
            <a:pPr marL="0" indent="0">
              <a:buNone/>
            </a:pPr>
            <a:endParaRPr lang="en-US" dirty="0" smtClean="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153</a:t>
            </a:fld>
            <a:endParaRPr lang="en-US"/>
          </a:p>
        </p:txBody>
      </p:sp>
    </p:spTree>
    <p:extLst>
      <p:ext uri="{BB962C8B-B14F-4D97-AF65-F5344CB8AC3E}">
        <p14:creationId xmlns:p14="http://schemas.microsoft.com/office/powerpoint/2010/main" val="203220060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 related to the work</a:t>
            </a:r>
            <a:br>
              <a:rPr lang="en-US" smtClean="0"/>
            </a:br>
            <a:r>
              <a:rPr lang="en-US" smtClean="0"/>
              <a:t>(RDA 25, structured description)</a:t>
            </a:r>
            <a:endParaRPr lang="en-US"/>
          </a:p>
        </p:txBody>
      </p:sp>
      <p:sp>
        <p:nvSpPr>
          <p:cNvPr id="3" name="Content Placeholder 2"/>
          <p:cNvSpPr>
            <a:spLocks noGrp="1"/>
          </p:cNvSpPr>
          <p:nvPr>
            <p:ph idx="1"/>
          </p:nvPr>
        </p:nvSpPr>
        <p:spPr/>
        <p:txBody>
          <a:bodyPr/>
          <a:lstStyle/>
          <a:p>
            <a:pPr marL="0" indent="0">
              <a:buNone/>
            </a:pPr>
            <a:r>
              <a:rPr lang="en-US" smtClean="0"/>
              <a:t>The “contents note” is actually a way of recording a whole-part relationship between the resource and its parts. It is recorded in 505.</a:t>
            </a:r>
          </a:p>
          <a:p>
            <a:pPr marL="800100" lvl="2" indent="0">
              <a:buNone/>
            </a:pPr>
            <a:endParaRPr lang="en-US" sz="2000" smtClean="0"/>
          </a:p>
          <a:p>
            <a:pPr marL="800100" lvl="2" indent="0">
              <a:buNone/>
            </a:pPr>
            <a:r>
              <a:rPr lang="en-US" sz="2000" smtClean="0"/>
              <a:t>505 0   $a 'Til death do us plots / by Julianne Bernstein — Class act / by Michael Elkin — Where's your stuff? / by Daniel Brenner — Foot peddler / by Vivian Green — Smoke / by Louis Greenstein — Single Jewish female / by Julianne Bernstein — In spite of everything / by Hindi Brooks — Ger (the convert) / by Leslie B. Gold and Louis Greenstein — Golden opportunity / by Julianne Bernstein — Interview with a scapegoat / by Louis Greenstein </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154</a:t>
            </a:fld>
            <a:endParaRPr lang="en-US"/>
          </a:p>
        </p:txBody>
      </p:sp>
    </p:spTree>
    <p:extLst>
      <p:ext uri="{BB962C8B-B14F-4D97-AF65-F5344CB8AC3E}">
        <p14:creationId xmlns:p14="http://schemas.microsoft.com/office/powerpoint/2010/main" val="2816071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related to the expression</a:t>
            </a:r>
            <a:br>
              <a:rPr lang="en-US" smtClean="0"/>
            </a:br>
            <a:r>
              <a:rPr lang="en-US" smtClean="0"/>
              <a:t>(RDA 7.10-7.28)</a:t>
            </a:r>
            <a:endParaRPr lang="en-US"/>
          </a:p>
        </p:txBody>
      </p:sp>
      <p:sp>
        <p:nvSpPr>
          <p:cNvPr id="3" name="Content Placeholder 2"/>
          <p:cNvSpPr>
            <a:spLocks noGrp="1"/>
          </p:cNvSpPr>
          <p:nvPr>
            <p:ph idx="1"/>
          </p:nvPr>
        </p:nvSpPr>
        <p:spPr>
          <a:xfrm>
            <a:off x="457200" y="1722437"/>
            <a:ext cx="8229600" cy="4525963"/>
          </a:xfrm>
        </p:spPr>
        <p:txBody>
          <a:bodyPr/>
          <a:lstStyle/>
          <a:p>
            <a:pPr marL="0" indent="0">
              <a:buNone/>
            </a:pPr>
            <a:r>
              <a:rPr lang="en-US" sz="2400" smtClean="0"/>
              <a:t>7.10. Summarization of the content (520)</a:t>
            </a:r>
          </a:p>
          <a:p>
            <a:pPr marL="800100" lvl="2" indent="0">
              <a:buNone/>
            </a:pPr>
            <a:r>
              <a:rPr lang="en-US" sz="1800" smtClean="0"/>
              <a:t>Two children sitting at home on a rainy day are visited by the cat in the hat who shows them some tricks and games.</a:t>
            </a:r>
          </a:p>
          <a:p>
            <a:pPr marL="0" indent="0">
              <a:buNone/>
            </a:pPr>
            <a:r>
              <a:rPr lang="en-US" sz="2400" smtClean="0"/>
              <a:t>7.12. Language of the content (546)</a:t>
            </a:r>
          </a:p>
          <a:p>
            <a:pPr marL="800100" lvl="2" indent="0">
              <a:buNone/>
            </a:pPr>
            <a:r>
              <a:rPr lang="en-US" sz="1800" smtClean="0"/>
              <a:t>Sung in French.</a:t>
            </a:r>
          </a:p>
          <a:p>
            <a:pPr marL="0" indent="0">
              <a:buNone/>
            </a:pPr>
            <a:r>
              <a:rPr lang="en-US" sz="2400" smtClean="0"/>
              <a:t>7.14. Accessibility content (500, 546)</a:t>
            </a:r>
          </a:p>
          <a:p>
            <a:pPr marL="800100" lvl="2" indent="0">
              <a:buNone/>
            </a:pPr>
            <a:r>
              <a:rPr lang="en-US" sz="1800" smtClean="0"/>
              <a:t>Includes presentation of text in Braille.</a:t>
            </a:r>
          </a:p>
          <a:p>
            <a:pPr marL="0" indent="0">
              <a:buNone/>
            </a:pPr>
            <a:r>
              <a:rPr lang="en-US" sz="2400" smtClean="0"/>
              <a:t>7.16. Supplementary content (500, 504)</a:t>
            </a:r>
          </a:p>
          <a:p>
            <a:pPr marL="800100" lvl="2" indent="0">
              <a:buNone/>
            </a:pPr>
            <a:r>
              <a:rPr lang="en-US" sz="1800" smtClean="0"/>
              <a:t>Includes bibliographical references (pages 20-43) and index.</a:t>
            </a:r>
          </a:p>
          <a:p>
            <a:pPr marL="0" indent="0">
              <a:buNone/>
            </a:pPr>
            <a:r>
              <a:rPr lang="en-US" sz="2400" smtClean="0"/>
              <a:t>7.28. Award (586)</a:t>
            </a:r>
          </a:p>
          <a:p>
            <a:pPr marL="800100" lvl="2" indent="0">
              <a:buNone/>
            </a:pPr>
            <a:r>
              <a:rPr lang="en-US" sz="1800" smtClean="0"/>
              <a:t>Cybil Award Young Adult Fiction Finalist (2011)</a:t>
            </a:r>
            <a:endParaRPr lang="en-US" sz="2000" smtClean="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155</a:t>
            </a:fld>
            <a:endParaRPr lang="en-US"/>
          </a:p>
        </p:txBody>
      </p:sp>
    </p:spTree>
    <p:extLst>
      <p:ext uri="{BB962C8B-B14F-4D97-AF65-F5344CB8AC3E}">
        <p14:creationId xmlns:p14="http://schemas.microsoft.com/office/powerpoint/2010/main" val="33658407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smtClean="0"/>
              <a:t>Notes</a:t>
            </a:r>
          </a:p>
        </p:txBody>
      </p:sp>
      <p:sp>
        <p:nvSpPr>
          <p:cNvPr id="125955" name="Content Placeholder 2"/>
          <p:cNvSpPr>
            <a:spLocks noGrp="1"/>
          </p:cNvSpPr>
          <p:nvPr>
            <p:ph idx="1"/>
          </p:nvPr>
        </p:nvSpPr>
        <p:spPr/>
        <p:txBody>
          <a:bodyPr/>
          <a:lstStyle/>
          <a:p>
            <a:r>
              <a:rPr lang="en-US" smtClean="0"/>
              <a:t>Would the records for any of the resources we’ve been describing need notes?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156</a:t>
            </a:fld>
            <a:endParaRPr lang="en-US"/>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r>
              <a:rPr lang="en-US" sz="1800" smtClean="0"/>
              <a:t>245 10 $a </a:t>
            </a:r>
            <a:r>
              <a:rPr lang="en-US" sz="1800"/>
              <a:t>Sun stone = $b Piedra de sol / $c Octavio Paz ; translation by Muriel Rukeyser</a:t>
            </a:r>
            <a:r>
              <a:rPr lang="en-US" sz="1800" smtClean="0"/>
              <a:t>.</a:t>
            </a:r>
          </a:p>
          <a:p>
            <a:pPr marL="0" indent="0">
              <a:buNone/>
            </a:pPr>
            <a:endParaRPr lang="en-US" sz="1800"/>
          </a:p>
          <a:p>
            <a:pPr marL="0" indent="0">
              <a:buNone/>
            </a:pPr>
            <a:r>
              <a:rPr lang="en-US" sz="1800" smtClean="0"/>
              <a:t>500	$a Poem.</a:t>
            </a:r>
          </a:p>
          <a:p>
            <a:pPr marL="0" indent="0">
              <a:buNone/>
            </a:pPr>
            <a:r>
              <a:rPr lang="en-US" sz="1800" smtClean="0"/>
              <a:t>546</a:t>
            </a:r>
            <a:r>
              <a:rPr lang="en-US" sz="1800"/>
              <a:t> </a:t>
            </a:r>
            <a:r>
              <a:rPr lang="en-US" sz="1800" smtClean="0"/>
              <a:t>	$a </a:t>
            </a:r>
            <a:r>
              <a:rPr lang="en-US" sz="1800"/>
              <a:t>Spanish text with parallel English translation</a:t>
            </a:r>
            <a:r>
              <a:rPr lang="en-US" sz="1800" smtClean="0"/>
              <a:t>.</a:t>
            </a:r>
          </a:p>
          <a:p>
            <a:pPr marL="0" indent="0">
              <a:buNone/>
            </a:pPr>
            <a:endParaRPr lang="en-US" sz="2400"/>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157</a:t>
            </a:fld>
            <a:endParaRPr lang="en-US"/>
          </a:p>
        </p:txBody>
      </p:sp>
    </p:spTree>
    <p:extLst>
      <p:ext uri="{BB962C8B-B14F-4D97-AF65-F5344CB8AC3E}">
        <p14:creationId xmlns:p14="http://schemas.microsoft.com/office/powerpoint/2010/main" val="79508510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r>
              <a:rPr lang="en-US" sz="1800" dirty="0" smtClean="0"/>
              <a:t>245 00</a:t>
            </a:r>
            <a:r>
              <a:rPr lang="en-US" sz="1800" dirty="0"/>
              <a:t>	$a Regarding Warhol : $b sixty artists, fifty years / $c Mark Rosenthal, Marla Prather, Ian </a:t>
            </a:r>
            <a:r>
              <a:rPr lang="en-US" sz="1800" dirty="0" err="1"/>
              <a:t>Alteveer</a:t>
            </a:r>
            <a:r>
              <a:rPr lang="en-US" sz="1800" dirty="0"/>
              <a:t>, Rebecca </a:t>
            </a:r>
            <a:r>
              <a:rPr lang="en-US" sz="1800" dirty="0" err="1"/>
              <a:t>Lowerey</a:t>
            </a:r>
            <a:r>
              <a:rPr lang="en-US" sz="1800" dirty="0" smtClean="0"/>
              <a:t>.</a:t>
            </a:r>
          </a:p>
          <a:p>
            <a:pPr marL="0" indent="0">
              <a:buNone/>
            </a:pPr>
            <a:endParaRPr lang="en-US" sz="1800" dirty="0" smtClean="0"/>
          </a:p>
          <a:p>
            <a:pPr marL="0" indent="0">
              <a:buNone/>
            </a:pPr>
            <a:r>
              <a:rPr lang="en-US" sz="1800" dirty="0" smtClean="0"/>
              <a:t>500  	$a Published in conjunction with the exhibition held at the Metropolitan Museum of Art, New York, September 18-December 31, 2012 and at the Andy Warhol Museum, Pittsburgh, February 2-April 28, 2013.</a:t>
            </a:r>
          </a:p>
          <a:p>
            <a:pPr marL="0" indent="0">
              <a:buNone/>
            </a:pPr>
            <a:r>
              <a:rPr lang="en-US" sz="1800" dirty="0" smtClean="0"/>
              <a:t>504 	$a </a:t>
            </a:r>
            <a:r>
              <a:rPr lang="en-US" sz="1800" dirty="0"/>
              <a:t>Includes bibliographical references (</a:t>
            </a:r>
            <a:r>
              <a:rPr lang="en-US" sz="1800" dirty="0" smtClean="0"/>
              <a:t>pages </a:t>
            </a:r>
            <a:r>
              <a:rPr lang="en-US" sz="1800" dirty="0"/>
              <a:t>280-287) and </a:t>
            </a:r>
            <a:r>
              <a:rPr lang="en-US" sz="1800" dirty="0" smtClean="0"/>
              <a:t>index.</a:t>
            </a:r>
            <a:endParaRPr lang="en-US" sz="1800" dirty="0"/>
          </a:p>
          <a:p>
            <a:pPr marL="0" indent="0">
              <a:buNone/>
            </a:pPr>
            <a:r>
              <a:rPr lang="en-US" sz="1800" dirty="0" smtClean="0"/>
              <a:t>505 0 	$a </a:t>
            </a:r>
            <a:r>
              <a:rPr lang="en-US" sz="1800" dirty="0"/>
              <a:t>Dialogues with Warhol / Mark Rosenthal — Interviews with artists / conducted by Martha Prather — The Warhol effect. A visual archive / Ian </a:t>
            </a:r>
            <a:r>
              <a:rPr lang="en-US" sz="1800" dirty="0" err="1"/>
              <a:t>Alteveer</a:t>
            </a:r>
            <a:r>
              <a:rPr lang="en-US" sz="1800" dirty="0"/>
              <a:t> — The Warhol effect. A timeline / Rebecca Lowery</a:t>
            </a:r>
            <a:r>
              <a:rPr lang="en-US" sz="1800" dirty="0" smtClean="0"/>
              <a:t>.</a:t>
            </a:r>
            <a:endParaRPr lang="en-US" sz="1800" dirty="0"/>
          </a:p>
          <a:p>
            <a:pPr marL="0" indent="0">
              <a:buNone/>
            </a:pPr>
            <a:endParaRPr lang="en-US" sz="2400" dirty="0" smtClean="0"/>
          </a:p>
          <a:p>
            <a:pPr marL="0" indent="0">
              <a:buNone/>
            </a:pPr>
            <a:endParaRPr lang="en-US" sz="2400" dirty="0"/>
          </a:p>
          <a:p>
            <a:pPr marL="0" indent="0">
              <a:buNone/>
            </a:pPr>
            <a:endParaRPr lang="en-US" sz="2400" dirty="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158</a:t>
            </a:fld>
            <a:endParaRPr lang="en-US"/>
          </a:p>
        </p:txBody>
      </p:sp>
    </p:spTree>
    <p:extLst>
      <p:ext uri="{BB962C8B-B14F-4D97-AF65-F5344CB8AC3E}">
        <p14:creationId xmlns:p14="http://schemas.microsoft.com/office/powerpoint/2010/main" val="225845488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0" indent="0">
              <a:buNone/>
            </a:pPr>
            <a:r>
              <a:rPr lang="en-US" sz="1800" smtClean="0"/>
              <a:t>245 10	$a </a:t>
            </a:r>
            <a:r>
              <a:rPr lang="en-US" sz="1800"/>
              <a:t>Masterworks from the Butler Institute of American Art / $c Martha L. Menk, editor ; Joseph P. Rudinec, photography</a:t>
            </a:r>
            <a:r>
              <a:rPr lang="en-US" sz="1800" smtClean="0"/>
              <a:t>.</a:t>
            </a:r>
          </a:p>
          <a:p>
            <a:pPr marL="0" indent="0">
              <a:buNone/>
            </a:pPr>
            <a:endParaRPr lang="en-US" sz="1800" smtClean="0"/>
          </a:p>
          <a:p>
            <a:pPr marL="0" indent="0">
              <a:buNone/>
            </a:pPr>
            <a:r>
              <a:rPr lang="en-US" sz="1800" smtClean="0"/>
              <a:t>504 	$a </a:t>
            </a:r>
            <a:r>
              <a:rPr lang="en-US" sz="1800"/>
              <a:t>Includes bibliographical references (</a:t>
            </a:r>
            <a:r>
              <a:rPr lang="en-US" sz="1800" smtClean="0"/>
              <a:t>pages </a:t>
            </a:r>
            <a:r>
              <a:rPr lang="en-US" sz="1800"/>
              <a:t>385-398) and index.</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159</a:t>
            </a:fld>
            <a:endParaRPr lang="en-US"/>
          </a:p>
        </p:txBody>
      </p:sp>
    </p:spTree>
    <p:extLst>
      <p:ext uri="{BB962C8B-B14F-4D97-AF65-F5344CB8AC3E}">
        <p14:creationId xmlns:p14="http://schemas.microsoft.com/office/powerpoint/2010/main" val="277918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Capitalization of </a:t>
            </a:r>
            <a:br>
              <a:rPr lang="en-US" smtClean="0"/>
            </a:br>
            <a:r>
              <a:rPr lang="en-US" smtClean="0"/>
              <a:t>transcribed elements (1.7)</a:t>
            </a:r>
            <a:endParaRPr lang="en-US"/>
          </a:p>
        </p:txBody>
      </p:sp>
      <p:sp>
        <p:nvSpPr>
          <p:cNvPr id="3" name="Content Placeholder 2"/>
          <p:cNvSpPr>
            <a:spLocks noGrp="1"/>
          </p:cNvSpPr>
          <p:nvPr>
            <p:ph idx="1"/>
          </p:nvPr>
        </p:nvSpPr>
        <p:spPr/>
        <p:txBody>
          <a:bodyPr/>
          <a:lstStyle/>
          <a:p>
            <a:r>
              <a:rPr lang="en-US" smtClean="0"/>
              <a:t>Follow Appendix A </a:t>
            </a:r>
            <a:r>
              <a:rPr lang="en-US" i="1" smtClean="0"/>
              <a:t>or</a:t>
            </a:r>
          </a:p>
          <a:p>
            <a:r>
              <a:rPr lang="en-US" smtClean="0"/>
              <a:t>Follow an in-house guide or policy </a:t>
            </a:r>
            <a:r>
              <a:rPr lang="en-US" i="1" smtClean="0"/>
              <a:t>or</a:t>
            </a:r>
            <a:endParaRPr lang="en-US" smtClean="0"/>
          </a:p>
          <a:p>
            <a:r>
              <a:rPr lang="en-US" smtClean="0"/>
              <a:t>When ingesting digital data (e.g. copy and paste) accept the data without modification.</a:t>
            </a:r>
          </a:p>
          <a:p>
            <a:endParaRPr lang="en-US"/>
          </a:p>
          <a:p>
            <a:r>
              <a:rPr lang="en-US" smtClean="0"/>
              <a:t>Most catalogers are continuing to follow Appendix A, which is similar to AACR2’s capitalization rules</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spTree>
    <p:extLst>
      <p:ext uri="{BB962C8B-B14F-4D97-AF65-F5344CB8AC3E}">
        <p14:creationId xmlns:p14="http://schemas.microsoft.com/office/powerpoint/2010/main" val="32277589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0" indent="0">
              <a:buNone/>
            </a:pPr>
            <a:r>
              <a:rPr lang="en-US" sz="1800" smtClean="0"/>
              <a:t>245 14 	$a </a:t>
            </a:r>
            <a:r>
              <a:rPr lang="en-US" sz="1800"/>
              <a:t>The Iliad / $c Homer ; translated, with an introduction and notes, by Stephen Mitchell</a:t>
            </a:r>
            <a:r>
              <a:rPr lang="en-US" sz="1800" smtClean="0"/>
              <a:t>.</a:t>
            </a:r>
          </a:p>
          <a:p>
            <a:pPr marL="0" indent="0">
              <a:buNone/>
            </a:pPr>
            <a:endParaRPr lang="en-US" sz="1800" smtClean="0"/>
          </a:p>
          <a:p>
            <a:pPr marL="0" indent="0">
              <a:buNone/>
            </a:pPr>
            <a:r>
              <a:rPr lang="en-US" sz="1800" smtClean="0"/>
              <a:t>504</a:t>
            </a:r>
            <a:r>
              <a:rPr lang="en-US" sz="1800"/>
              <a:t>	$a Includes </a:t>
            </a:r>
            <a:r>
              <a:rPr lang="en-US" sz="1800" smtClean="0"/>
              <a:t>bibliographical </a:t>
            </a:r>
            <a:r>
              <a:rPr lang="en-US" sz="1800"/>
              <a:t>references (</a:t>
            </a:r>
            <a:r>
              <a:rPr lang="en-US" sz="1800" smtClean="0"/>
              <a:t>pages </a:t>
            </a:r>
            <a:r>
              <a:rPr lang="en-US" sz="1800"/>
              <a:t>477-478).</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160</a:t>
            </a:fld>
            <a:endParaRPr lang="en-US"/>
          </a:p>
        </p:txBody>
      </p:sp>
    </p:spTree>
    <p:extLst>
      <p:ext uri="{BB962C8B-B14F-4D97-AF65-F5344CB8AC3E}">
        <p14:creationId xmlns:p14="http://schemas.microsoft.com/office/powerpoint/2010/main" val="37396342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0" indent="0">
              <a:buNone/>
            </a:pPr>
            <a:r>
              <a:rPr lang="en-US" sz="1800" smtClean="0"/>
              <a:t>245 10 	$a </a:t>
            </a:r>
            <a:r>
              <a:rPr lang="en-US" sz="1800"/>
              <a:t>Proceedings of the </a:t>
            </a:r>
            <a:r>
              <a:rPr lang="en-US" sz="1800" smtClean="0"/>
              <a:t>Third </a:t>
            </a:r>
            <a:r>
              <a:rPr lang="en-US" sz="1800"/>
              <a:t>International Workshop on Nude Mice / $c edited by Norman D. Reed</a:t>
            </a:r>
            <a:r>
              <a:rPr lang="en-US" sz="1800" smtClean="0"/>
              <a:t>.</a:t>
            </a:r>
          </a:p>
          <a:p>
            <a:pPr marL="0" indent="0">
              <a:buNone/>
            </a:pPr>
            <a:endParaRPr lang="en-US" sz="1800" smtClean="0"/>
          </a:p>
          <a:p>
            <a:pPr marL="0" indent="0">
              <a:buNone/>
            </a:pPr>
            <a:r>
              <a:rPr lang="en-US" sz="1800" smtClean="0"/>
              <a:t>504  	$a Includes bibliographical references </a:t>
            </a:r>
            <a:r>
              <a:rPr lang="en-US" sz="1800"/>
              <a:t>and index.</a:t>
            </a:r>
          </a:p>
          <a:p>
            <a:pPr marL="0" indent="0">
              <a:buNone/>
            </a:pPr>
            <a:r>
              <a:rPr lang="en-US" sz="1800" smtClean="0"/>
              <a:t>505 0 	$a v</a:t>
            </a:r>
            <a:r>
              <a:rPr lang="en-US" sz="1800"/>
              <a:t>. 1. Invited lectures, infection, and immunology -- v. 2. Oncology.</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161</a:t>
            </a:fld>
            <a:endParaRPr lang="en-US"/>
          </a:p>
        </p:txBody>
      </p:sp>
    </p:spTree>
    <p:extLst>
      <p:ext uri="{BB962C8B-B14F-4D97-AF65-F5344CB8AC3E}">
        <p14:creationId xmlns:p14="http://schemas.microsoft.com/office/powerpoint/2010/main" val="378449940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0" indent="0">
              <a:buNone/>
            </a:pPr>
            <a:r>
              <a:rPr lang="en-US" sz="1800" smtClean="0"/>
              <a:t>245 14 	$a </a:t>
            </a:r>
            <a:r>
              <a:rPr lang="en-US" sz="1800"/>
              <a:t>The Cunningham family cookbook : $b recipes from our cousins / $c cookbook committee, Linda Rhudy, Charlotte Cunningham Wilson, Beth Cunningham, </a:t>
            </a:r>
            <a:r>
              <a:rPr lang="en-US" sz="1800" smtClean="0"/>
              <a:t>Sarah </a:t>
            </a:r>
            <a:r>
              <a:rPr lang="en-US" sz="1800"/>
              <a:t>Neighorgall, Joyce Banister, Paula Cunningham.</a:t>
            </a:r>
          </a:p>
          <a:p>
            <a:pPr marL="0" indent="0">
              <a:buNone/>
            </a:pPr>
            <a:endParaRPr lang="en-US" sz="1800" smtClean="0"/>
          </a:p>
          <a:p>
            <a:pPr marL="0" indent="0">
              <a:buNone/>
            </a:pPr>
            <a:r>
              <a:rPr lang="en-US" sz="1800" smtClean="0"/>
              <a:t>500	$a </a:t>
            </a:r>
            <a:r>
              <a:rPr lang="en-US" sz="1800"/>
              <a:t>Includes indexes.</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162</a:t>
            </a:fld>
            <a:endParaRPr lang="en-US"/>
          </a:p>
        </p:txBody>
      </p:sp>
    </p:spTree>
    <p:extLst>
      <p:ext uri="{BB962C8B-B14F-4D97-AF65-F5344CB8AC3E}">
        <p14:creationId xmlns:p14="http://schemas.microsoft.com/office/powerpoint/2010/main" val="157415948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dirty="0"/>
              <a:t>Create descriptions </a:t>
            </a:r>
            <a:r>
              <a:rPr lang="en-US" dirty="0" smtClean="0"/>
              <a:t>for the </a:t>
            </a:r>
            <a:r>
              <a:rPr lang="en-US" dirty="0"/>
              <a:t>following two manifestations</a:t>
            </a:r>
          </a:p>
          <a:p>
            <a:r>
              <a:rPr lang="en-US" dirty="0" smtClean="0"/>
              <a:t>Work together on manifestation/item (and bib record work/expression) description that you’ve brought to practice on</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163</a:t>
            </a:fld>
            <a:endParaRPr lang="en-US"/>
          </a:p>
        </p:txBody>
      </p:sp>
    </p:spTree>
    <p:extLst>
      <p:ext uri="{BB962C8B-B14F-4D97-AF65-F5344CB8AC3E}">
        <p14:creationId xmlns:p14="http://schemas.microsoft.com/office/powerpoint/2010/main" val="102144822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5029200" cy="1371600"/>
          </a:xfrm>
        </p:spPr>
        <p:txBody>
          <a:bodyPr/>
          <a:lstStyle/>
          <a:p>
            <a:pPr algn="l"/>
            <a:r>
              <a:rPr lang="en-US" sz="2400" smtClean="0"/>
              <a:t>Last numbered page = 357</a:t>
            </a:r>
            <a:endParaRPr lang="en-US" sz="24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86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758" t="21192" r="41961" b="28555"/>
          <a:stretch/>
        </p:blipFill>
        <p:spPr bwMode="auto">
          <a:xfrm>
            <a:off x="2895600" y="1759758"/>
            <a:ext cx="3428999" cy="47172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6570945" y="1759758"/>
            <a:ext cx="2438400" cy="436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smtClean="0"/>
              <a:t>No illustrations</a:t>
            </a:r>
          </a:p>
          <a:p>
            <a:pPr marL="0" indent="0">
              <a:buNone/>
            </a:pPr>
            <a:r>
              <a:rPr lang="en-US" sz="2800" smtClean="0"/>
              <a:t>Size: 22.3 cm</a:t>
            </a:r>
          </a:p>
          <a:p>
            <a:pPr marL="0" indent="0">
              <a:buNone/>
            </a:pPr>
            <a:endParaRPr lang="en-US" smtClean="0"/>
          </a:p>
        </p:txBody>
      </p:sp>
      <p:sp>
        <p:nvSpPr>
          <p:cNvPr id="3" name="Footer Placeholder 2"/>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164</a:t>
            </a:fld>
            <a:endParaRPr lang="en-US"/>
          </a:p>
        </p:txBody>
      </p:sp>
    </p:spTree>
    <p:extLst>
      <p:ext uri="{BB962C8B-B14F-4D97-AF65-F5344CB8AC3E}">
        <p14:creationId xmlns:p14="http://schemas.microsoft.com/office/powerpoint/2010/main" val="395226275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5029200" cy="1371600"/>
          </a:xfrm>
        </p:spPr>
        <p:txBody>
          <a:bodyPr/>
          <a:lstStyle/>
          <a:p>
            <a:pPr algn="l"/>
            <a:r>
              <a:rPr lang="en-US" sz="2400" smtClean="0"/>
              <a:t>Last numbered page = 293</a:t>
            </a:r>
            <a:endParaRPr lang="en-US" sz="2400"/>
          </a:p>
        </p:txBody>
      </p:sp>
      <p:sp>
        <p:nvSpPr>
          <p:cNvPr id="6" name="Content Placeholder 2"/>
          <p:cNvSpPr txBox="1">
            <a:spLocks/>
          </p:cNvSpPr>
          <p:nvPr/>
        </p:nvSpPr>
        <p:spPr bwMode="auto">
          <a:xfrm>
            <a:off x="6570945" y="1759758"/>
            <a:ext cx="2438400" cy="436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smtClean="0"/>
              <a:t>Black and white photographs</a:t>
            </a:r>
          </a:p>
          <a:p>
            <a:pPr marL="0" indent="0">
              <a:buNone/>
            </a:pPr>
            <a:endParaRPr lang="en-US" sz="2800"/>
          </a:p>
          <a:p>
            <a:pPr marL="0" indent="0">
              <a:buNone/>
            </a:pPr>
            <a:r>
              <a:rPr lang="en-US" sz="2800" smtClean="0"/>
              <a:t>Size = 28.6 cm</a:t>
            </a:r>
          </a:p>
          <a:p>
            <a:pPr marL="0" indent="0">
              <a:buNone/>
            </a:pPr>
            <a:endParaRPr lang="en-US" smtClean="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83" y="76200"/>
            <a:ext cx="3574217"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589" t="43096" r="38238" b="13191"/>
          <a:stretch/>
        </p:blipFill>
        <p:spPr bwMode="auto">
          <a:xfrm>
            <a:off x="2971800" y="2742335"/>
            <a:ext cx="3352800" cy="41042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p:cNvSpPr/>
          <p:nvPr/>
        </p:nvSpPr>
        <p:spPr>
          <a:xfrm>
            <a:off x="5943600" y="4800600"/>
            <a:ext cx="19050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mtClean="0">
                <a:solidFill>
                  <a:schemeClr val="tx1"/>
                </a:solidFill>
              </a:rPr>
              <a:t>Colophon</a:t>
            </a:r>
            <a:endParaRPr lang="en-US">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Module 10. Describing Manifestations</a:t>
            </a:r>
            <a:endParaRPr lang="en-US"/>
          </a:p>
        </p:txBody>
      </p:sp>
      <p:sp>
        <p:nvSpPr>
          <p:cNvPr id="4" name="Slide Number Placeholder 3"/>
          <p:cNvSpPr>
            <a:spLocks noGrp="1"/>
          </p:cNvSpPr>
          <p:nvPr>
            <p:ph type="sldNum" sz="quarter" idx="12"/>
          </p:nvPr>
        </p:nvSpPr>
        <p:spPr/>
        <p:txBody>
          <a:bodyPr/>
          <a:lstStyle/>
          <a:p>
            <a:pPr>
              <a:defRPr/>
            </a:pPr>
            <a:fld id="{1026E286-E59E-4644-AB15-428BC9798D9A}" type="slidenum">
              <a:rPr lang="en-US" smtClean="0"/>
              <a:pPr>
                <a:defRPr/>
              </a:pPr>
              <a:t>165</a:t>
            </a:fld>
            <a:endParaRPr lang="en-US"/>
          </a:p>
        </p:txBody>
      </p:sp>
    </p:spTree>
    <p:extLst>
      <p:ext uri="{BB962C8B-B14F-4D97-AF65-F5344CB8AC3E}">
        <p14:creationId xmlns:p14="http://schemas.microsoft.com/office/powerpoint/2010/main" val="58992081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10</a:t>
            </a:r>
            <a:br>
              <a:rPr lang="en-US" sz="3600" b="1" smtClean="0"/>
            </a:br>
            <a:r>
              <a:rPr lang="en-US" sz="3600" b="1" smtClean="0"/>
              <a:t>Describing Manifestations (and some attributes of Works and Expressions)</a:t>
            </a:r>
            <a:br>
              <a:rPr lang="en-US" sz="3600" b="1" smtClean="0"/>
            </a:br>
            <a:r>
              <a:rPr lang="en-US" sz="3600" b="1"/>
              <a:t/>
            </a:r>
            <a:br>
              <a:rPr lang="en-US" sz="3600" b="1"/>
            </a:br>
            <a:r>
              <a:rPr lang="en-US" sz="3600" b="1" smtClean="0"/>
              <a:t>Questions?</a:t>
            </a:r>
            <a:br>
              <a:rPr lang="en-US" sz="3600" b="1" smtClean="0"/>
            </a:br>
            <a:endParaRPr lang="en-US" sz="2400"/>
          </a:p>
        </p:txBody>
      </p:sp>
      <p:sp>
        <p:nvSpPr>
          <p:cNvPr id="6" name="Subtitle 2"/>
          <p:cNvSpPr>
            <a:spLocks noGrp="1"/>
          </p:cNvSpPr>
          <p:nvPr>
            <p:ph type="subTitle" idx="1"/>
          </p:nvPr>
        </p:nvSpPr>
        <p:spPr>
          <a:xfrm>
            <a:off x="1371600" y="3733800"/>
            <a:ext cx="6477000" cy="23622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catalog/people/rlm/RDAReno201302/index.htm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167</a:t>
            </a:fld>
            <a:endParaRPr lang="en-US"/>
          </a:p>
        </p:txBody>
      </p:sp>
    </p:spTree>
    <p:extLst>
      <p:ext uri="{BB962C8B-B14F-4D97-AF65-F5344CB8AC3E}">
        <p14:creationId xmlns:p14="http://schemas.microsoft.com/office/powerpoint/2010/main" val="1527643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Capitalization of </a:t>
            </a:r>
            <a:br>
              <a:rPr lang="en-US" smtClean="0"/>
            </a:br>
            <a:r>
              <a:rPr lang="en-US" smtClean="0"/>
              <a:t>transcribed elements (1.7)</a:t>
            </a:r>
            <a:endParaRPr lang="en-US"/>
          </a:p>
        </p:txBody>
      </p:sp>
      <p:sp>
        <p:nvSpPr>
          <p:cNvPr id="3" name="Content Placeholder 2"/>
          <p:cNvSpPr>
            <a:spLocks noGrp="1"/>
          </p:cNvSpPr>
          <p:nvPr>
            <p:ph idx="1"/>
          </p:nvPr>
        </p:nvSpPr>
        <p:spPr/>
        <p:txBody>
          <a:bodyPr/>
          <a:lstStyle/>
          <a:p>
            <a:r>
              <a:rPr lang="en-US" smtClean="0"/>
              <a:t>Appendix A.4 (Manifestations)</a:t>
            </a:r>
          </a:p>
          <a:p>
            <a:pPr lvl="1"/>
            <a:r>
              <a:rPr lang="en-US" smtClean="0"/>
              <a:t>Capitalize the first word in a title; capitalize other words according to the language (A.10-A.55)</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spTree>
    <p:extLst>
      <p:ext uri="{BB962C8B-B14F-4D97-AF65-F5344CB8AC3E}">
        <p14:creationId xmlns:p14="http://schemas.microsoft.com/office/powerpoint/2010/main" val="2541725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Punctuation of </a:t>
            </a:r>
            <a:br>
              <a:rPr lang="en-US" smtClean="0"/>
            </a:br>
            <a:r>
              <a:rPr lang="en-US" smtClean="0"/>
              <a:t>transcribed elements (1.7.3)</a:t>
            </a:r>
            <a:endParaRPr lang="en-US"/>
          </a:p>
        </p:txBody>
      </p:sp>
      <p:sp>
        <p:nvSpPr>
          <p:cNvPr id="3" name="Content Placeholder 2"/>
          <p:cNvSpPr>
            <a:spLocks noGrp="1"/>
          </p:cNvSpPr>
          <p:nvPr>
            <p:ph idx="1"/>
          </p:nvPr>
        </p:nvSpPr>
        <p:spPr/>
        <p:txBody>
          <a:bodyPr/>
          <a:lstStyle/>
          <a:p>
            <a:endParaRPr lang="en-US" smtClean="0"/>
          </a:p>
          <a:p>
            <a:r>
              <a:rPr lang="en-US" smtClean="0"/>
              <a:t>Transcribe punctuation as it appears. Add missing punctuation if necessary for clarity.</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spTree>
    <p:extLst>
      <p:ext uri="{BB962C8B-B14F-4D97-AF65-F5344CB8AC3E}">
        <p14:creationId xmlns:p14="http://schemas.microsoft.com/office/powerpoint/2010/main" val="248402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Diacritical marks and symbols:</a:t>
            </a:r>
            <a:br>
              <a:rPr lang="en-US" smtClean="0"/>
            </a:br>
            <a:r>
              <a:rPr lang="en-US" smtClean="0"/>
              <a:t>transcribed elements (1.7.4-5)</a:t>
            </a:r>
            <a:endParaRPr lang="en-US"/>
          </a:p>
        </p:txBody>
      </p:sp>
      <p:sp>
        <p:nvSpPr>
          <p:cNvPr id="3" name="Content Placeholder 2"/>
          <p:cNvSpPr>
            <a:spLocks noGrp="1"/>
          </p:cNvSpPr>
          <p:nvPr>
            <p:ph idx="1"/>
          </p:nvPr>
        </p:nvSpPr>
        <p:spPr/>
        <p:txBody>
          <a:bodyPr/>
          <a:lstStyle/>
          <a:p>
            <a:r>
              <a:rPr lang="en-US" smtClean="0"/>
              <a:t>Transcribe diacritical marks as they appear. Optionally, add missing diacritical marks in accordance with the standard usage of the language.</a:t>
            </a:r>
          </a:p>
          <a:p>
            <a:r>
              <a:rPr lang="en-US" smtClean="0"/>
              <a:t>Reproduce symbols if possible. If not possible, replace them with a description in square brackets.</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98226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a:t>http://access.rdatoolkit.org/?</a:t>
            </a:r>
            <a:r>
              <a:rPr lang="en-US" smtClean="0"/>
              <a:t>username=RDATraining&amp;password=</a:t>
            </a:r>
            <a:r>
              <a:rPr lang="en-US"/>
              <a:t>Wolfie13</a:t>
            </a:r>
            <a:endParaRPr lang="en-US" smtClean="0"/>
          </a:p>
          <a:p>
            <a:endParaRPr lang="en-US" smtClean="0"/>
          </a:p>
          <a:p>
            <a:r>
              <a:rPr lang="en-US" smtClean="0"/>
              <a:t>Reno Workshop: 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Abbreviations:</a:t>
            </a:r>
            <a:br>
              <a:rPr lang="en-US" smtClean="0"/>
            </a:br>
            <a:r>
              <a:rPr lang="en-US" smtClean="0"/>
              <a:t>transcribed elements (1.7.4-5)</a:t>
            </a:r>
            <a:endParaRPr lang="en-US"/>
          </a:p>
        </p:txBody>
      </p:sp>
      <p:sp>
        <p:nvSpPr>
          <p:cNvPr id="3" name="Content Placeholder 2"/>
          <p:cNvSpPr>
            <a:spLocks noGrp="1"/>
          </p:cNvSpPr>
          <p:nvPr>
            <p:ph idx="1"/>
          </p:nvPr>
        </p:nvSpPr>
        <p:spPr/>
        <p:txBody>
          <a:bodyPr/>
          <a:lstStyle/>
          <a:p>
            <a:endParaRPr lang="en-US" smtClean="0"/>
          </a:p>
          <a:p>
            <a:r>
              <a:rPr lang="en-US" smtClean="0"/>
              <a:t>Transcribe only abbreviations present in the source. Do not abbreviate words not abbreviated in the source. (See also Appendix B.4)</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2253057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Inaccuracies:</a:t>
            </a:r>
            <a:br>
              <a:rPr lang="en-US" smtClean="0"/>
            </a:br>
            <a:r>
              <a:rPr lang="en-US" smtClean="0"/>
              <a:t>transcribed elements (1.7.4-5)</a:t>
            </a:r>
            <a:endParaRPr lang="en-US"/>
          </a:p>
        </p:txBody>
      </p:sp>
      <p:sp>
        <p:nvSpPr>
          <p:cNvPr id="3" name="Content Placeholder 2"/>
          <p:cNvSpPr>
            <a:spLocks noGrp="1"/>
          </p:cNvSpPr>
          <p:nvPr>
            <p:ph idx="1"/>
          </p:nvPr>
        </p:nvSpPr>
        <p:spPr/>
        <p:txBody>
          <a:bodyPr/>
          <a:lstStyle/>
          <a:p>
            <a:endParaRPr lang="en-US" smtClean="0"/>
          </a:p>
          <a:p>
            <a:r>
              <a:rPr lang="en-US" smtClean="0"/>
              <a:t>Do not correct or draw attention to inaccuracies when transcribing. No “sic” or “i.e.”</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21</a:t>
            </a:fld>
            <a:endParaRPr lang="en-US"/>
          </a:p>
        </p:txBody>
      </p:sp>
    </p:spTree>
    <p:extLst>
      <p:ext uri="{BB962C8B-B14F-4D97-AF65-F5344CB8AC3E}">
        <p14:creationId xmlns:p14="http://schemas.microsoft.com/office/powerpoint/2010/main" val="4072240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Identifying Manifestations</a:t>
            </a:r>
            <a:br>
              <a:rPr lang="en-US" smtClean="0"/>
            </a:br>
            <a:r>
              <a:rPr lang="en-US" smtClean="0"/>
              <a:t>Title Proper</a:t>
            </a:r>
          </a:p>
        </p:txBody>
      </p:sp>
      <p:sp>
        <p:nvSpPr>
          <p:cNvPr id="15363" name="Content Placeholder 2"/>
          <p:cNvSpPr>
            <a:spLocks noGrp="1"/>
          </p:cNvSpPr>
          <p:nvPr>
            <p:ph idx="1"/>
          </p:nvPr>
        </p:nvSpPr>
        <p:spPr/>
        <p:txBody>
          <a:bodyPr/>
          <a:lstStyle/>
          <a:p>
            <a:r>
              <a:rPr lang="en-US" smtClean="0"/>
              <a:t>Title proper is defined as “the chief name of a resource,” and includes alternative title (2.3.2.1)</a:t>
            </a:r>
          </a:p>
          <a:p>
            <a:r>
              <a:rPr lang="en-US" smtClean="0"/>
              <a:t>Title proper is a core element, i.e., required.</a:t>
            </a:r>
          </a:p>
          <a:p>
            <a:r>
              <a:rPr lang="en-US" smtClean="0"/>
              <a:t>Title proper should be taken from the “preferred source of information” (see 2.2.2-2.2.3). For a book, this is the title page, just as in AACR2</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Identifying Manifestations</a:t>
            </a:r>
            <a:br>
              <a:rPr lang="en-US" smtClean="0"/>
            </a:br>
            <a:r>
              <a:rPr lang="en-US" smtClean="0"/>
              <a:t>Title Proper</a:t>
            </a:r>
          </a:p>
        </p:txBody>
      </p:sp>
      <p:sp>
        <p:nvSpPr>
          <p:cNvPr id="16387" name="Content Placeholder 2"/>
          <p:cNvSpPr>
            <a:spLocks noGrp="1"/>
          </p:cNvSpPr>
          <p:nvPr>
            <p:ph idx="1"/>
          </p:nvPr>
        </p:nvSpPr>
        <p:spPr>
          <a:xfrm>
            <a:off x="457200" y="1295400"/>
            <a:ext cx="8229600" cy="4525963"/>
          </a:xfrm>
        </p:spPr>
        <p:txBody>
          <a:bodyPr/>
          <a:lstStyle/>
          <a:p>
            <a:pPr>
              <a:buFont typeface="Arial" charset="0"/>
              <a:buNone/>
            </a:pPr>
            <a:r>
              <a:rPr lang="en-US" sz="2400" i="1" smtClean="0"/>
              <a:t>Recording titles</a:t>
            </a:r>
          </a:p>
          <a:p>
            <a:pPr>
              <a:buFont typeface="Arial" charset="0"/>
              <a:buNone/>
            </a:pPr>
            <a:r>
              <a:rPr lang="en-US" sz="2400" smtClean="0"/>
              <a:t>2.3.1.4. Transcribe a title as it appears on the source of information. Apply the general guidelines on transcription given under 1.7.</a:t>
            </a:r>
          </a:p>
          <a:p>
            <a:pPr>
              <a:buFont typeface="Arial" charset="0"/>
              <a:buNone/>
            </a:pPr>
            <a:r>
              <a:rPr lang="en-US" sz="2400" smtClean="0"/>
              <a:t>1.7. 	</a:t>
            </a:r>
            <a:r>
              <a:rPr lang="en-US" sz="2400" i="1" smtClean="0"/>
              <a:t>Capitalization</a:t>
            </a:r>
            <a:r>
              <a:rPr lang="en-US" sz="2400" smtClean="0"/>
              <a:t>: apply Appendix A (option to capitalize as found on source)</a:t>
            </a:r>
          </a:p>
          <a:p>
            <a:pPr>
              <a:buFont typeface="Arial" charset="0"/>
              <a:buNone/>
            </a:pPr>
            <a:r>
              <a:rPr lang="en-US" sz="2400" smtClean="0"/>
              <a:t>		</a:t>
            </a:r>
            <a:r>
              <a:rPr lang="en-US" sz="2400" i="1" smtClean="0"/>
              <a:t>Punctuation</a:t>
            </a:r>
            <a:r>
              <a:rPr lang="en-US" sz="2400" smtClean="0"/>
              <a:t>: transcribe as it appears; add punctuation if necessary for clarity</a:t>
            </a:r>
          </a:p>
          <a:p>
            <a:pPr>
              <a:buFont typeface="Arial" charset="0"/>
              <a:buNone/>
            </a:pPr>
            <a:r>
              <a:rPr lang="en-US" sz="2400" smtClean="0"/>
              <a:t>		</a:t>
            </a:r>
            <a:r>
              <a:rPr lang="en-US" sz="2400" i="1" smtClean="0"/>
              <a:t>Diacritical marks</a:t>
            </a:r>
            <a:r>
              <a:rPr lang="en-US" sz="2400" smtClean="0"/>
              <a:t>: transcribe as they appear; optionally add missing diacritical marks</a:t>
            </a:r>
          </a:p>
          <a:p>
            <a:pPr>
              <a:buFont typeface="Arial" charset="0"/>
              <a:buNone/>
            </a:pPr>
            <a:r>
              <a:rPr lang="en-US" sz="2400" smtClean="0"/>
              <a:t>		</a:t>
            </a:r>
            <a:r>
              <a:rPr lang="en-US" sz="2400" i="1" smtClean="0"/>
              <a:t>Inaccuracies</a:t>
            </a:r>
            <a:r>
              <a:rPr lang="en-US" sz="2400" smtClean="0"/>
              <a:t>: transcribe an inaccuracy or misspelled word as it appears in the source.</a:t>
            </a:r>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Identifying Manifestations</a:t>
            </a:r>
            <a:br>
              <a:rPr lang="en-US" smtClean="0"/>
            </a:br>
            <a:r>
              <a:rPr lang="en-US" smtClean="0"/>
              <a:t>Title Proper (MARC)</a:t>
            </a:r>
          </a:p>
        </p:txBody>
      </p:sp>
      <p:sp>
        <p:nvSpPr>
          <p:cNvPr id="16387" name="Content Placeholder 2"/>
          <p:cNvSpPr>
            <a:spLocks noGrp="1"/>
          </p:cNvSpPr>
          <p:nvPr>
            <p:ph idx="1"/>
          </p:nvPr>
        </p:nvSpPr>
        <p:spPr>
          <a:xfrm>
            <a:off x="457200" y="1676400"/>
            <a:ext cx="8229600" cy="4144963"/>
          </a:xfrm>
        </p:spPr>
        <p:txBody>
          <a:bodyPr/>
          <a:lstStyle/>
          <a:p>
            <a:r>
              <a:rPr lang="en-US" sz="4000" smtClean="0"/>
              <a:t>Title proper is recorded in MARC bibliographic 245 field, subfield $a.</a:t>
            </a:r>
          </a:p>
          <a:p>
            <a:r>
              <a:rPr lang="en-US" sz="4000" smtClean="0"/>
              <a:t>The second indicator is coded for non-filing characters, i.e. the number of spaces to skip before indexing.</a:t>
            </a:r>
            <a:r>
              <a:rPr lang="en-US" sz="2400" smtClean="0"/>
              <a:t> </a:t>
            </a:r>
            <a:endParaRPr lang="en-US" sz="2800"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extLst>
      <p:ext uri="{BB962C8B-B14F-4D97-AF65-F5344CB8AC3E}">
        <p14:creationId xmlns:p14="http://schemas.microsoft.com/office/powerpoint/2010/main" val="3798585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Bibliographic Record</a:t>
            </a:r>
          </a:p>
        </p:txBody>
      </p:sp>
      <p:sp>
        <p:nvSpPr>
          <p:cNvPr id="17411" name="Content Placeholder 2"/>
          <p:cNvSpPr>
            <a:spLocks noGrp="1"/>
          </p:cNvSpPr>
          <p:nvPr>
            <p:ph idx="1"/>
          </p:nvPr>
        </p:nvSpPr>
        <p:spPr>
          <a:xfrm>
            <a:off x="4495800" y="3810000"/>
            <a:ext cx="3657600" cy="1981200"/>
          </a:xfrm>
        </p:spPr>
        <p:txBody>
          <a:bodyPr/>
          <a:lstStyle/>
          <a:p>
            <a:pPr>
              <a:buFont typeface="Arial" charset="0"/>
              <a:buNone/>
            </a:pPr>
            <a:r>
              <a:rPr lang="en-US" smtClean="0"/>
              <a:t>Transcribe the title proper into an RDA worksheet</a:t>
            </a:r>
          </a:p>
        </p:txBody>
      </p:sp>
      <p:sp>
        <p:nvSpPr>
          <p:cNvPr id="8" name="Left Arrow 7"/>
          <p:cNvSpPr/>
          <p:nvPr/>
        </p:nvSpPr>
        <p:spPr>
          <a:xfrm>
            <a:off x="36576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10" name="Content Placeholder 2"/>
          <p:cNvSpPr txBox="1">
            <a:spLocks/>
          </p:cNvSpPr>
          <p:nvPr/>
        </p:nvSpPr>
        <p:spPr bwMode="auto">
          <a:xfrm>
            <a:off x="4495800" y="25146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Title proper is recorded in 245 $a</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10" y="1557338"/>
            <a:ext cx="2762690" cy="4310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Bibliographic Record</a:t>
            </a:r>
          </a:p>
        </p:txBody>
      </p:sp>
      <p:sp>
        <p:nvSpPr>
          <p:cNvPr id="18435"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smtClean="0"/>
              <a:t>245 14	 $a The Cunningham family cookbook</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Bibliographic Record</a:t>
            </a:r>
          </a:p>
        </p:txBody>
      </p:sp>
      <p:sp>
        <p:nvSpPr>
          <p:cNvPr id="19459" name="Content Placeholder 2"/>
          <p:cNvSpPr>
            <a:spLocks noGrp="1"/>
          </p:cNvSpPr>
          <p:nvPr>
            <p:ph idx="1"/>
          </p:nvPr>
        </p:nvSpPr>
        <p:spPr>
          <a:xfrm>
            <a:off x="4953000" y="2819400"/>
            <a:ext cx="3352800" cy="2209800"/>
          </a:xfrm>
        </p:spPr>
        <p:txBody>
          <a:bodyPr/>
          <a:lstStyle/>
          <a:p>
            <a:pPr>
              <a:buFont typeface="Arial" charset="0"/>
              <a:buNone/>
            </a:pPr>
            <a:r>
              <a:rPr lang="en-US" smtClean="0"/>
              <a:t>Transcribe the title proper into the RDA worksheet</a:t>
            </a:r>
          </a:p>
          <a:p>
            <a:endParaRPr lang="en-US" smtClean="0"/>
          </a:p>
        </p:txBody>
      </p:sp>
      <p:sp>
        <p:nvSpPr>
          <p:cNvPr id="4" name="Left Arrow 3"/>
          <p:cNvSpPr/>
          <p:nvPr/>
        </p:nvSpPr>
        <p:spPr>
          <a:xfrm>
            <a:off x="47244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533400" y="1219200"/>
            <a:ext cx="3733800" cy="48590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Bibliographic Record</a:t>
            </a:r>
          </a:p>
        </p:txBody>
      </p:sp>
      <p:sp>
        <p:nvSpPr>
          <p:cNvPr id="20483"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smtClean="0"/>
              <a:t>245 10	$a Masterworks from the Butler Institute of American Art</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smtClean="0"/>
              <a:t>Bibliographic Record</a:t>
            </a:r>
            <a:br>
              <a:rPr lang="en-US" sz="3600" smtClean="0"/>
            </a:br>
            <a:endParaRPr lang="en-US" sz="3600" smtClean="0"/>
          </a:p>
        </p:txBody>
      </p:sp>
      <p:sp>
        <p:nvSpPr>
          <p:cNvPr id="21507" name="Content Placeholder 2"/>
          <p:cNvSpPr>
            <a:spLocks noGrp="1"/>
          </p:cNvSpPr>
          <p:nvPr>
            <p:ph idx="1"/>
          </p:nvPr>
        </p:nvSpPr>
        <p:spPr>
          <a:xfrm>
            <a:off x="6172200" y="2819400"/>
            <a:ext cx="2743200" cy="2895600"/>
          </a:xfrm>
        </p:spPr>
        <p:txBody>
          <a:bodyPr/>
          <a:lstStyle/>
          <a:p>
            <a:pPr>
              <a:buFont typeface="Arial" charset="0"/>
              <a:buNone/>
            </a:pPr>
            <a:r>
              <a:rPr lang="en-US" smtClean="0"/>
              <a:t>Transcribe the title proper into the RDA worksheet</a:t>
            </a:r>
          </a:p>
          <a:p>
            <a:endParaRPr lang="en-US" smtClean="0"/>
          </a:p>
        </p:txBody>
      </p:sp>
      <p:sp>
        <p:nvSpPr>
          <p:cNvPr id="4" name="Left Arrow 3"/>
          <p:cNvSpPr/>
          <p:nvPr/>
        </p:nvSpPr>
        <p:spPr>
          <a:xfrm>
            <a:off x="6248400" y="1905000"/>
            <a:ext cx="2133600" cy="533400"/>
          </a:xfrm>
          <a:prstGeom prst="leftArrow">
            <a:avLst>
              <a:gd name="adj1" fmla="val 5902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mtClean="0">
                <a:solidFill>
                  <a:schemeClr val="tx1"/>
                </a:solidFill>
              </a:rPr>
              <a:t>Title </a:t>
            </a:r>
            <a:r>
              <a:rPr lang="en-US">
                <a:solidFill>
                  <a:schemeClr val="tx1"/>
                </a:solidFill>
              </a:rPr>
              <a:t>page</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1621632" y="914400"/>
            <a:ext cx="2874167" cy="518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ISBD Punctuation</a:t>
            </a:r>
          </a:p>
        </p:txBody>
      </p:sp>
      <p:sp>
        <p:nvSpPr>
          <p:cNvPr id="5123" name="Content Placeholder 2"/>
          <p:cNvSpPr>
            <a:spLocks noGrp="1"/>
          </p:cNvSpPr>
          <p:nvPr>
            <p:ph idx="1"/>
          </p:nvPr>
        </p:nvSpPr>
        <p:spPr/>
        <p:txBody>
          <a:bodyPr/>
          <a:lstStyle/>
          <a:p>
            <a:pPr eaLnBrk="1" hangingPunct="1"/>
            <a:r>
              <a:rPr lang="en-US" smtClean="0"/>
              <a:t>AACR2 prescribes the use of ISBD punctuation.</a:t>
            </a:r>
          </a:p>
          <a:p>
            <a:pPr eaLnBrk="1" hangingPunct="1"/>
            <a:r>
              <a:rPr lang="en-US" smtClean="0"/>
              <a:t>RDA does not prescribe any display standard</a:t>
            </a:r>
          </a:p>
          <a:p>
            <a:pPr lvl="1" eaLnBrk="1" hangingPunct="1"/>
            <a:r>
              <a:rPr lang="en-US" smtClean="0"/>
              <a:t>Since it is understood that most libraries will continue to use ISBD, RDA Appendix D lays out ISBD guidelines, including two new ISBD practices that were not followed in AACR2</a:t>
            </a:r>
          </a:p>
          <a:p>
            <a:pPr lvl="1" eaLnBrk="1" hangingPunct="1"/>
            <a:r>
              <a:rPr lang="en-US" smtClean="0"/>
              <a:t>This workshop assumes ISBD punctuation in MARC format</a:t>
            </a:r>
          </a:p>
        </p:txBody>
      </p:sp>
      <p:sp>
        <p:nvSpPr>
          <p:cNvPr id="4" name="Slide Number Placeholder 3"/>
          <p:cNvSpPr>
            <a:spLocks noGrp="1"/>
          </p:cNvSpPr>
          <p:nvPr>
            <p:ph type="sldNum" sz="quarter" idx="12"/>
          </p:nvPr>
        </p:nvSpPr>
        <p:spPr/>
        <p:txBody>
          <a:bodyPr/>
          <a:lstStyle/>
          <a:p>
            <a:pPr>
              <a:defRPr/>
            </a:pPr>
            <a:fld id="{9029A6A4-4233-4769-B589-13382D66542A}" type="slidenum">
              <a:rPr lang="en-US"/>
              <a:pPr>
                <a:defRPr/>
              </a:pPr>
              <a:t>3</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smtClean="0"/>
              <a:t>Bibliographic Record</a:t>
            </a:r>
          </a:p>
        </p:txBody>
      </p:sp>
      <p:sp>
        <p:nvSpPr>
          <p:cNvPr id="22531"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245 10 $a Proceedings of the </a:t>
            </a:r>
            <a:r>
              <a:rPr lang="en-US" sz="2400" smtClean="0"/>
              <a:t>Third </a:t>
            </a:r>
            <a:r>
              <a:rPr lang="en-US" sz="2400" smtClean="0"/>
              <a:t>International Workshop on Nude Mice </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smtClean="0"/>
              <a:t>Bibliographic Record</a:t>
            </a:r>
            <a:br>
              <a:rPr lang="en-US" sz="3600" smtClean="0"/>
            </a:br>
            <a:endParaRPr lang="en-US" sz="3600" smtClean="0"/>
          </a:p>
        </p:txBody>
      </p:sp>
      <p:sp>
        <p:nvSpPr>
          <p:cNvPr id="21507" name="Content Placeholder 2"/>
          <p:cNvSpPr>
            <a:spLocks noGrp="1"/>
          </p:cNvSpPr>
          <p:nvPr>
            <p:ph idx="1"/>
          </p:nvPr>
        </p:nvSpPr>
        <p:spPr>
          <a:xfrm>
            <a:off x="6172200" y="2819400"/>
            <a:ext cx="2743200" cy="2895600"/>
          </a:xfrm>
        </p:spPr>
        <p:txBody>
          <a:bodyPr/>
          <a:lstStyle/>
          <a:p>
            <a:pPr>
              <a:buFont typeface="Arial" charset="0"/>
              <a:buNone/>
            </a:pPr>
            <a:r>
              <a:rPr lang="en-US" smtClean="0"/>
              <a:t>Transcribe the title proper into the RDA worksheet</a:t>
            </a:r>
          </a:p>
          <a:p>
            <a:endParaRPr lang="en-US" smtClean="0"/>
          </a:p>
        </p:txBody>
      </p:sp>
      <p:sp>
        <p:nvSpPr>
          <p:cNvPr id="4" name="Left Arrow 3"/>
          <p:cNvSpPr/>
          <p:nvPr/>
        </p:nvSpPr>
        <p:spPr>
          <a:xfrm>
            <a:off x="6248400" y="1905000"/>
            <a:ext cx="2133600" cy="533400"/>
          </a:xfrm>
          <a:prstGeom prst="leftArrow">
            <a:avLst>
              <a:gd name="adj1" fmla="val 5902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mtClean="0">
                <a:solidFill>
                  <a:schemeClr val="tx1"/>
                </a:solidFill>
              </a:rPr>
              <a:t>Title </a:t>
            </a:r>
            <a:r>
              <a:rPr lang="en-US">
                <a:solidFill>
                  <a:schemeClr val="tx1"/>
                </a:solidFill>
              </a:rPr>
              <a:t>page</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295400" y="9592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spTree>
    <p:extLst>
      <p:ext uri="{BB962C8B-B14F-4D97-AF65-F5344CB8AC3E}">
        <p14:creationId xmlns:p14="http://schemas.microsoft.com/office/powerpoint/2010/main" val="3724487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smtClean="0"/>
              <a:t>Bibliographic Record</a:t>
            </a:r>
          </a:p>
        </p:txBody>
      </p:sp>
      <p:sp>
        <p:nvSpPr>
          <p:cNvPr id="22531"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245 14 $a The Iliad</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32</a:t>
            </a:fld>
            <a:endParaRPr lang="en-US"/>
          </a:p>
        </p:txBody>
      </p:sp>
    </p:spTree>
    <p:extLst>
      <p:ext uri="{BB962C8B-B14F-4D97-AF65-F5344CB8AC3E}">
        <p14:creationId xmlns:p14="http://schemas.microsoft.com/office/powerpoint/2010/main" val="2956872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Inaccuracies</a:t>
            </a:r>
          </a:p>
        </p:txBody>
      </p:sp>
      <p:sp>
        <p:nvSpPr>
          <p:cNvPr id="4" name="Content Placeholder 6"/>
          <p:cNvSpPr txBox="1">
            <a:spLocks/>
          </p:cNvSpPr>
          <p:nvPr/>
        </p:nvSpPr>
        <p:spPr>
          <a:xfrm>
            <a:off x="4343400" y="1447800"/>
            <a:ext cx="4343400" cy="4678363"/>
          </a:xfrm>
          <a:prstGeom prst="rect">
            <a:avLst/>
          </a:prstGeom>
        </p:spPr>
        <p:txBody>
          <a:bodyPr>
            <a:normAutofit fontScale="70000" lnSpcReduction="20000"/>
          </a:bodyPr>
          <a:lstStyle/>
          <a:p>
            <a:pPr marL="342900" indent="-342900" eaLnBrk="1" fontAlgn="auto" hangingPunct="1">
              <a:spcBef>
                <a:spcPct val="20000"/>
              </a:spcBef>
              <a:spcAft>
                <a:spcPts val="0"/>
              </a:spcAft>
              <a:buFont typeface="Arial" pitchFamily="34" charset="0"/>
              <a:buNone/>
              <a:defRPr/>
            </a:pPr>
            <a:r>
              <a:rPr lang="en-US" sz="3200">
                <a:latin typeface="+mn-lt"/>
              </a:rPr>
              <a:t>AACR2</a:t>
            </a:r>
            <a:br>
              <a:rPr lang="en-US" sz="3200">
                <a:latin typeface="+mn-lt"/>
              </a:rPr>
            </a:br>
            <a:r>
              <a:rPr lang="en-US" sz="3200">
                <a:latin typeface="+mn-lt"/>
              </a:rPr>
              <a:t>245 10 Habeus [sic] corpus and detentions at Guantanamo Bay …</a:t>
            </a:r>
            <a:br>
              <a:rPr lang="en-US" sz="3200">
                <a:latin typeface="+mn-lt"/>
              </a:rPr>
            </a:br>
            <a:r>
              <a:rPr lang="en-US" sz="3200">
                <a:latin typeface="+mn-lt"/>
              </a:rPr>
              <a:t>246 3   Habeas corpus and detentions at Guantanamo Bay</a:t>
            </a:r>
          </a:p>
          <a:p>
            <a:pPr marL="342900" indent="-342900" eaLnBrk="1" fontAlgn="auto" hangingPunct="1">
              <a:spcBef>
                <a:spcPct val="20000"/>
              </a:spcBef>
              <a:spcAft>
                <a:spcPts val="0"/>
              </a:spcAft>
              <a:buFont typeface="Arial" pitchFamily="34" charset="0"/>
              <a:buNone/>
              <a:defRPr/>
            </a:pPr>
            <a:endParaRPr lang="en-US" sz="3200">
              <a:latin typeface="+mn-lt"/>
            </a:endParaRPr>
          </a:p>
          <a:p>
            <a:pPr marL="342900" indent="-342900" eaLnBrk="1" fontAlgn="auto" hangingPunct="1">
              <a:spcBef>
                <a:spcPct val="20000"/>
              </a:spcBef>
              <a:spcAft>
                <a:spcPts val="0"/>
              </a:spcAft>
              <a:buFont typeface="Arial" pitchFamily="34" charset="0"/>
              <a:buNone/>
              <a:defRPr/>
            </a:pPr>
            <a:r>
              <a:rPr lang="en-US" sz="3200">
                <a:latin typeface="+mn-lt"/>
              </a:rPr>
              <a:t>RDA</a:t>
            </a:r>
            <a:br>
              <a:rPr lang="en-US" sz="3200">
                <a:latin typeface="+mn-lt"/>
              </a:rPr>
            </a:br>
            <a:r>
              <a:rPr lang="en-US" sz="3200">
                <a:latin typeface="+mn-lt"/>
              </a:rPr>
              <a:t>245 10 Habeus corpus and detentions at Guantanamo Bay …</a:t>
            </a:r>
            <a:br>
              <a:rPr lang="en-US" sz="3200">
                <a:latin typeface="+mn-lt"/>
              </a:rPr>
            </a:br>
            <a:r>
              <a:rPr lang="en-US" sz="3200">
                <a:latin typeface="+mn-lt"/>
              </a:rPr>
              <a:t>246 3   Habeas corpus and detentions at Guantanamo Bay</a:t>
            </a:r>
          </a:p>
        </p:txBody>
      </p:sp>
      <p:pic>
        <p:nvPicPr>
          <p:cNvPr id="5" name="Picture 2"/>
          <p:cNvPicPr>
            <a:picLocks noChangeAspect="1" noChangeArrowheads="1"/>
          </p:cNvPicPr>
          <p:nvPr/>
        </p:nvPicPr>
        <p:blipFill>
          <a:blip r:embed="rId3" cstate="print"/>
          <a:srcRect/>
          <a:stretch>
            <a:fillRect/>
          </a:stretch>
        </p:blipFill>
        <p:spPr>
          <a:xfrm>
            <a:off x="381000" y="1371600"/>
            <a:ext cx="3817938" cy="3951288"/>
          </a:xfrm>
          <a:prstGeom prst="rect">
            <a:avLst/>
          </a:prstGeom>
          <a:ln>
            <a:solidFill>
              <a:schemeClr val="accent1">
                <a:shade val="50000"/>
              </a:schemeClr>
            </a:solidFill>
          </a:ln>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D8584969-DC8F-466D-A607-E57D64B64D2F}"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smtClean="0"/>
              <a:t>Parallel Title Proper</a:t>
            </a:r>
          </a:p>
        </p:txBody>
      </p:sp>
      <p:sp>
        <p:nvSpPr>
          <p:cNvPr id="24579" name="Content Placeholder 3"/>
          <p:cNvSpPr>
            <a:spLocks noGrp="1"/>
          </p:cNvSpPr>
          <p:nvPr>
            <p:ph idx="1"/>
          </p:nvPr>
        </p:nvSpPr>
        <p:spPr>
          <a:xfrm>
            <a:off x="457200" y="1371600"/>
            <a:ext cx="8229600" cy="4525963"/>
          </a:xfrm>
        </p:spPr>
        <p:txBody>
          <a:bodyPr/>
          <a:lstStyle/>
          <a:p>
            <a:pPr>
              <a:buFont typeface="Arial" charset="0"/>
              <a:buNone/>
            </a:pPr>
            <a:r>
              <a:rPr lang="en-US" smtClean="0"/>
              <a:t>2.3.3. Parallel title proper is the title proper in another language and/or script.</a:t>
            </a:r>
          </a:p>
          <a:p>
            <a:r>
              <a:rPr lang="en-US" smtClean="0"/>
              <a:t>Parallel titles can be taken from any source within the resource, does not need to appear with the title proper (change from AACR2)</a:t>
            </a:r>
          </a:p>
          <a:p>
            <a:r>
              <a:rPr lang="en-US" smtClean="0"/>
              <a:t>Parallel title proper is not core, i.e., recording it is optional.</a:t>
            </a:r>
          </a:p>
          <a:p>
            <a:r>
              <a:rPr lang="en-US" smtClean="0"/>
              <a:t>If it is recorded, it is transcribed in the same way as title proper.</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smtClean="0"/>
              <a:t>Parallel Title Proper (MARC)</a:t>
            </a:r>
          </a:p>
        </p:txBody>
      </p:sp>
      <p:sp>
        <p:nvSpPr>
          <p:cNvPr id="24579" name="Content Placeholder 3"/>
          <p:cNvSpPr>
            <a:spLocks noGrp="1"/>
          </p:cNvSpPr>
          <p:nvPr>
            <p:ph idx="1"/>
          </p:nvPr>
        </p:nvSpPr>
        <p:spPr>
          <a:xfrm>
            <a:off x="457200" y="1371600"/>
            <a:ext cx="8229600" cy="4525963"/>
          </a:xfrm>
        </p:spPr>
        <p:txBody>
          <a:bodyPr/>
          <a:lstStyle/>
          <a:p>
            <a:pPr>
              <a:buFont typeface="Arial" charset="0"/>
              <a:buNone/>
            </a:pPr>
            <a:r>
              <a:rPr lang="en-US" smtClean="0"/>
              <a:t>Parallel title proper is transcribed in subfield $b after the title proper.</a:t>
            </a:r>
          </a:p>
          <a:p>
            <a:pPr>
              <a:buFont typeface="Arial" charset="0"/>
              <a:buNone/>
            </a:pPr>
            <a:r>
              <a:rPr lang="en-US" smtClean="0"/>
              <a:t>Separate the title proper from the parallel title with an equals sign:</a:t>
            </a:r>
          </a:p>
          <a:p>
            <a:pPr>
              <a:buFont typeface="Arial" charset="0"/>
              <a:buNone/>
            </a:pPr>
            <a:endParaRPr lang="en-US" smtClean="0"/>
          </a:p>
          <a:p>
            <a:pPr lvl="1">
              <a:buFont typeface="Arial" charset="0"/>
              <a:buNone/>
            </a:pPr>
            <a:r>
              <a:rPr lang="en-US"/>
              <a:t>	</a:t>
            </a:r>
            <a:r>
              <a:rPr lang="en-US" smtClean="0"/>
              <a:t>245 10 $a Title proper = $b Parallel title proper</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35</a:t>
            </a:fld>
            <a:endParaRPr lang="en-US"/>
          </a:p>
        </p:txBody>
      </p:sp>
    </p:spTree>
    <p:extLst>
      <p:ext uri="{BB962C8B-B14F-4D97-AF65-F5344CB8AC3E}">
        <p14:creationId xmlns:p14="http://schemas.microsoft.com/office/powerpoint/2010/main" val="10082437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Bibliographic Record</a:t>
            </a:r>
          </a:p>
        </p:txBody>
      </p:sp>
      <p:sp>
        <p:nvSpPr>
          <p:cNvPr id="25603" name="Content Placeholder 2"/>
          <p:cNvSpPr>
            <a:spLocks noGrp="1"/>
          </p:cNvSpPr>
          <p:nvPr>
            <p:ph idx="1"/>
          </p:nvPr>
        </p:nvSpPr>
        <p:spPr>
          <a:xfrm>
            <a:off x="5105400" y="1447800"/>
            <a:ext cx="3200400" cy="4495800"/>
          </a:xfrm>
        </p:spPr>
        <p:txBody>
          <a:bodyPr/>
          <a:lstStyle/>
          <a:p>
            <a:pPr>
              <a:buFont typeface="Arial" charset="0"/>
              <a:buNone/>
            </a:pPr>
            <a:r>
              <a:rPr lang="en-US" smtClean="0"/>
              <a:t>Which is the title proper? (cf. 2.3.2.4)</a:t>
            </a:r>
          </a:p>
          <a:p>
            <a:pPr>
              <a:buFont typeface="Arial" charset="0"/>
              <a:buNone/>
            </a:pPr>
            <a:r>
              <a:rPr lang="en-US" smtClean="0"/>
              <a:t>Transcribe the title proper and the parallel title into a worksheet</a:t>
            </a:r>
          </a:p>
        </p:txBody>
      </p:sp>
      <p:sp>
        <p:nvSpPr>
          <p:cNvPr id="4" name="Left Arrow 3"/>
          <p:cNvSpPr/>
          <p:nvPr/>
        </p:nvSpPr>
        <p:spPr>
          <a:xfrm>
            <a:off x="33528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65910"/>
            <a:ext cx="2677395" cy="4486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Bibliographic Record</a:t>
            </a:r>
          </a:p>
        </p:txBody>
      </p:sp>
      <p:sp>
        <p:nvSpPr>
          <p:cNvPr id="26627" name="Content Placeholder 2"/>
          <p:cNvSpPr>
            <a:spLocks noGrp="1"/>
          </p:cNvSpPr>
          <p:nvPr>
            <p:ph idx="1"/>
          </p:nvPr>
        </p:nvSpPr>
        <p:spPr>
          <a:xfrm>
            <a:off x="457200" y="1570038"/>
            <a:ext cx="8229600" cy="4525962"/>
          </a:xfrm>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245 10	</a:t>
            </a:r>
            <a:r>
              <a:rPr lang="en-US" sz="2400" i="1" smtClean="0"/>
              <a:t> </a:t>
            </a:r>
            <a:r>
              <a:rPr lang="en-US" sz="2400" smtClean="0"/>
              <a:t>$a Sun stone = $b Piedra de sol </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Other Title Information</a:t>
            </a:r>
          </a:p>
        </p:txBody>
      </p:sp>
      <p:sp>
        <p:nvSpPr>
          <p:cNvPr id="27651" name="Content Placeholder 2"/>
          <p:cNvSpPr>
            <a:spLocks noGrp="1"/>
          </p:cNvSpPr>
          <p:nvPr>
            <p:ph idx="1"/>
          </p:nvPr>
        </p:nvSpPr>
        <p:spPr>
          <a:xfrm>
            <a:off x="457200" y="1371600"/>
            <a:ext cx="8229600" cy="4525963"/>
          </a:xfrm>
        </p:spPr>
        <p:txBody>
          <a:bodyPr/>
          <a:lstStyle/>
          <a:p>
            <a:pPr>
              <a:buFont typeface="Arial" charset="0"/>
              <a:buNone/>
            </a:pPr>
            <a:r>
              <a:rPr lang="en-US" smtClean="0"/>
              <a:t>2.3.4. Other title information is information that appears in conjunction with, and is subordinate to, the title proper.</a:t>
            </a:r>
          </a:p>
          <a:p>
            <a:r>
              <a:rPr lang="en-US" smtClean="0"/>
              <a:t>Other title information is taken from the same source as the title proper.</a:t>
            </a:r>
          </a:p>
          <a:p>
            <a:r>
              <a:rPr lang="en-US" smtClean="0"/>
              <a:t>Other title information is not core, i.e., recording it is optional.</a:t>
            </a:r>
          </a:p>
          <a:p>
            <a:r>
              <a:rPr lang="en-US" smtClean="0"/>
              <a:t>If it is recorded, it is transcribed in the same way as title proper.</a:t>
            </a:r>
          </a:p>
          <a:p>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Title Information (MARC)</a:t>
            </a:r>
            <a:endParaRPr lang="en-US"/>
          </a:p>
        </p:txBody>
      </p:sp>
      <p:sp>
        <p:nvSpPr>
          <p:cNvPr id="3" name="Content Placeholder 2"/>
          <p:cNvSpPr>
            <a:spLocks noGrp="1"/>
          </p:cNvSpPr>
          <p:nvPr>
            <p:ph idx="1"/>
          </p:nvPr>
        </p:nvSpPr>
        <p:spPr/>
        <p:txBody>
          <a:bodyPr/>
          <a:lstStyle/>
          <a:p>
            <a:r>
              <a:rPr lang="en-US" smtClean="0"/>
              <a:t>Other title information is recorded in MARC bibliographic 245 subfield $b (if $b has not already appeared)</a:t>
            </a:r>
          </a:p>
          <a:p>
            <a:r>
              <a:rPr lang="en-US" smtClean="0"/>
              <a:t>Separate other title information from previous elements by a colon</a:t>
            </a:r>
          </a:p>
          <a:p>
            <a:pPr marL="914400" lvl="2" indent="0">
              <a:buNone/>
            </a:pPr>
            <a:endParaRPr lang="en-US" smtClean="0"/>
          </a:p>
          <a:p>
            <a:pPr marL="914400" lvl="2" indent="0">
              <a:buNone/>
            </a:pPr>
            <a:r>
              <a:rPr lang="en-US" smtClean="0"/>
              <a:t>245 10 $a Title proper : $b other title information</a:t>
            </a:r>
          </a:p>
          <a:p>
            <a:pPr marL="914400" lvl="2" indent="0">
              <a:buNone/>
            </a:pPr>
            <a:r>
              <a:rPr lang="en-US" smtClean="0"/>
              <a:t>245 10 $a Title proper = $b Parallel title proper : other title information</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39</a:t>
            </a:fld>
            <a:endParaRPr lang="en-US"/>
          </a:p>
        </p:txBody>
      </p:sp>
    </p:spTree>
    <p:extLst>
      <p:ext uri="{BB962C8B-B14F-4D97-AF65-F5344CB8AC3E}">
        <p14:creationId xmlns:p14="http://schemas.microsoft.com/office/powerpoint/2010/main" val="2885971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ISBD Change: Bracketing</a:t>
            </a:r>
          </a:p>
        </p:txBody>
      </p:sp>
      <p:sp>
        <p:nvSpPr>
          <p:cNvPr id="3" name="Content Placeholder 2"/>
          <p:cNvSpPr>
            <a:spLocks noGrp="1"/>
          </p:cNvSpPr>
          <p:nvPr>
            <p:ph sz="half" idx="1"/>
          </p:nvPr>
        </p:nvSpPr>
        <p:spPr>
          <a:xfrm>
            <a:off x="457200" y="1600200"/>
            <a:ext cx="7924800" cy="1143000"/>
          </a:xfrm>
        </p:spPr>
        <p:txBody>
          <a:bodyPr rtlCol="0">
            <a:normAutofit fontScale="85000" lnSpcReduction="20000"/>
          </a:bodyPr>
          <a:lstStyle/>
          <a:p>
            <a:pPr eaLnBrk="1" fontAlgn="auto" hangingPunct="1">
              <a:spcAft>
                <a:spcPts val="0"/>
              </a:spcAft>
              <a:buFont typeface="Arial" pitchFamily="34" charset="0"/>
              <a:buNone/>
              <a:defRPr/>
            </a:pPr>
            <a:r>
              <a:rPr lang="en-US"/>
              <a:t>	</a:t>
            </a:r>
            <a:r>
              <a:rPr lang="en-US" smtClean="0"/>
              <a:t>Each </a:t>
            </a:r>
            <a:r>
              <a:rPr lang="en-US"/>
              <a:t>adjacent data element that requires square brackets is enclosed in its own set of square brackets. </a:t>
            </a:r>
          </a:p>
        </p:txBody>
      </p:sp>
      <p:sp>
        <p:nvSpPr>
          <p:cNvPr id="4" name="Content Placeholder 3"/>
          <p:cNvSpPr>
            <a:spLocks noGrp="1"/>
          </p:cNvSpPr>
          <p:nvPr>
            <p:ph sz="half" idx="2"/>
          </p:nvPr>
        </p:nvSpPr>
        <p:spPr>
          <a:xfrm>
            <a:off x="914400" y="2514600"/>
            <a:ext cx="7772400" cy="3200400"/>
          </a:xfrm>
        </p:spPr>
        <p:txBody>
          <a:bodyPr rtlCol="0">
            <a:normAutofit fontScale="85000" lnSpcReduction="20000"/>
          </a:bodyPr>
          <a:lstStyle/>
          <a:p>
            <a:pPr eaLnBrk="1" fontAlgn="auto" hangingPunct="1">
              <a:spcAft>
                <a:spcPts val="0"/>
              </a:spcAft>
              <a:buFont typeface="Arial" pitchFamily="34" charset="0"/>
              <a:buNone/>
              <a:defRPr/>
            </a:pPr>
            <a:r>
              <a:rPr lang="en-US" smtClean="0"/>
              <a:t>Previous practice</a:t>
            </a:r>
          </a:p>
          <a:p>
            <a:pPr eaLnBrk="1" fontAlgn="auto" hangingPunct="1">
              <a:spcAft>
                <a:spcPts val="0"/>
              </a:spcAft>
              <a:buFont typeface="Arial" pitchFamily="34" charset="0"/>
              <a:buNone/>
              <a:defRPr/>
            </a:pPr>
            <a:r>
              <a:rPr lang="en-US" smtClean="0"/>
              <a:t/>
            </a:r>
            <a:br>
              <a:rPr lang="en-US" smtClean="0"/>
            </a:br>
            <a:r>
              <a:rPr lang="en-US" smtClean="0"/>
              <a:t>260	$a [Washington, D.C. : $b G.P.O? : $c 2009?]</a:t>
            </a:r>
          </a:p>
          <a:p>
            <a:pPr eaLnBrk="1" fontAlgn="auto" hangingPunct="1">
              <a:spcAft>
                <a:spcPts val="0"/>
              </a:spcAft>
              <a:buFont typeface="Arial" pitchFamily="34" charset="0"/>
              <a:buNone/>
              <a:defRPr/>
            </a:pPr>
            <a:endParaRPr lang="en-US" smtClean="0"/>
          </a:p>
          <a:p>
            <a:pPr eaLnBrk="1" fontAlgn="auto" hangingPunct="1">
              <a:spcAft>
                <a:spcPts val="0"/>
              </a:spcAft>
              <a:buFont typeface="Arial" pitchFamily="34" charset="0"/>
              <a:buNone/>
              <a:defRPr/>
            </a:pPr>
            <a:r>
              <a:rPr lang="en-US" smtClean="0"/>
              <a:t>New practice</a:t>
            </a:r>
          </a:p>
          <a:p>
            <a:pPr eaLnBrk="1" fontAlgn="auto" hangingPunct="1">
              <a:spcAft>
                <a:spcPts val="0"/>
              </a:spcAft>
              <a:buFont typeface="Arial" pitchFamily="34" charset="0"/>
              <a:buNone/>
              <a:defRPr/>
            </a:pPr>
            <a:r>
              <a:rPr lang="en-US" smtClean="0"/>
              <a:t/>
            </a:r>
            <a:br>
              <a:rPr lang="en-US" smtClean="0"/>
            </a:br>
            <a:r>
              <a:rPr lang="en-US" smtClean="0"/>
              <a:t> 260	$a [Washington, D.C.] : $b [G.P.O?] : $c [2009?]</a:t>
            </a:r>
          </a:p>
          <a:p>
            <a:pPr eaLnBrk="1" fontAlgn="auto" hangingPunct="1">
              <a:spcAft>
                <a:spcPts val="0"/>
              </a:spcAft>
              <a:buFont typeface="Arial" pitchFamily="34" charset="0"/>
              <a:buNone/>
              <a:defRPr/>
            </a:pPr>
            <a:r>
              <a:rPr lang="en-US" smtClean="0"/>
              <a:t/>
            </a:r>
            <a:br>
              <a:rPr lang="en-US" smtClean="0"/>
            </a:br>
            <a:endParaRPr lang="en-US" smtClean="0"/>
          </a:p>
        </p:txBody>
      </p:sp>
      <p:sp>
        <p:nvSpPr>
          <p:cNvPr id="5" name="Slide Number Placeholder 4"/>
          <p:cNvSpPr>
            <a:spLocks noGrp="1"/>
          </p:cNvSpPr>
          <p:nvPr>
            <p:ph type="sldNum" sz="quarter" idx="12"/>
          </p:nvPr>
        </p:nvSpPr>
        <p:spPr/>
        <p:txBody>
          <a:bodyPr/>
          <a:lstStyle/>
          <a:p>
            <a:pPr>
              <a:defRPr/>
            </a:pPr>
            <a:fld id="{EBD7FF6C-B84E-438D-9DE1-CF3719E7D8D7}" type="slidenum">
              <a:rPr lang="en-US"/>
              <a:pPr>
                <a:defRPr/>
              </a:pPr>
              <a:t>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Bibliographic Record</a:t>
            </a:r>
          </a:p>
        </p:txBody>
      </p:sp>
      <p:sp>
        <p:nvSpPr>
          <p:cNvPr id="28675" name="Content Placeholder 2"/>
          <p:cNvSpPr>
            <a:spLocks noGrp="1"/>
          </p:cNvSpPr>
          <p:nvPr>
            <p:ph idx="1"/>
          </p:nvPr>
        </p:nvSpPr>
        <p:spPr>
          <a:xfrm>
            <a:off x="4495800" y="4267200"/>
            <a:ext cx="4267200" cy="1981200"/>
          </a:xfrm>
        </p:spPr>
        <p:txBody>
          <a:bodyPr/>
          <a:lstStyle/>
          <a:p>
            <a:pPr>
              <a:buFont typeface="Arial" charset="0"/>
              <a:buNone/>
            </a:pPr>
            <a:r>
              <a:rPr lang="en-US" smtClean="0"/>
              <a:t>Transcribe the other title information into the RDA worksheet</a:t>
            </a:r>
          </a:p>
        </p:txBody>
      </p:sp>
      <p:sp>
        <p:nvSpPr>
          <p:cNvPr id="8" name="Left Arrow 7"/>
          <p:cNvSpPr/>
          <p:nvPr/>
        </p:nvSpPr>
        <p:spPr>
          <a:xfrm>
            <a:off x="40386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10" name="Content Placeholder 2"/>
          <p:cNvSpPr txBox="1">
            <a:spLocks/>
          </p:cNvSpPr>
          <p:nvPr/>
        </p:nvSpPr>
        <p:spPr bwMode="auto">
          <a:xfrm>
            <a:off x="4495800" y="2514600"/>
            <a:ext cx="4343400" cy="1447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Other title information is recorded following colon in 245 $b</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10" y="1557338"/>
            <a:ext cx="2762690" cy="4310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Bibliographic Record</a:t>
            </a:r>
          </a:p>
        </p:txBody>
      </p:sp>
      <p:sp>
        <p:nvSpPr>
          <p:cNvPr id="29699"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None/>
            </a:pPr>
            <a:r>
              <a:rPr lang="en-US" sz="2400" smtClean="0"/>
              <a:t>245 14	 $a The Cunningham family cookbook : $b recipes from our cousins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Statement of Responsibility</a:t>
            </a:r>
          </a:p>
        </p:txBody>
      </p:sp>
      <p:sp>
        <p:nvSpPr>
          <p:cNvPr id="30723" name="Content Placeholder 2"/>
          <p:cNvSpPr>
            <a:spLocks noGrp="1"/>
          </p:cNvSpPr>
          <p:nvPr>
            <p:ph idx="1"/>
          </p:nvPr>
        </p:nvSpPr>
        <p:spPr/>
        <p:txBody>
          <a:bodyPr/>
          <a:lstStyle/>
          <a:p>
            <a:pPr>
              <a:buFont typeface="Arial" charset="0"/>
              <a:buNone/>
            </a:pPr>
            <a:r>
              <a:rPr lang="en-US" sz="2400" smtClean="0"/>
              <a:t>2.4.1. A statement of responsibility is a statement relating to the identification and/or function of any persons, families, or corporate bodies responsible for the creation of, or contributing to the realization of, the intellectual or artistic content of a resource.</a:t>
            </a:r>
          </a:p>
          <a:p>
            <a:r>
              <a:rPr lang="en-US" sz="2400" smtClean="0"/>
              <a:t>The first statement of responsibility relating to the title proper is core, i.e., required. Others are optional.</a:t>
            </a:r>
          </a:p>
          <a:p>
            <a:r>
              <a:rPr lang="en-US" sz="2400" smtClean="0"/>
              <a:t>Statements of responsibility relating to the title proper may be taken from any source in the resource, i.e., they do not have to appear with the title proper (change from AACR2)</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Bibliographic Record</a:t>
            </a:r>
          </a:p>
        </p:txBody>
      </p:sp>
      <p:sp>
        <p:nvSpPr>
          <p:cNvPr id="31747" name="Content Placeholder 2"/>
          <p:cNvSpPr>
            <a:spLocks noGrp="1"/>
          </p:cNvSpPr>
          <p:nvPr>
            <p:ph idx="1"/>
          </p:nvPr>
        </p:nvSpPr>
        <p:spPr>
          <a:xfrm>
            <a:off x="4343400" y="4191000"/>
            <a:ext cx="4800600" cy="2133600"/>
          </a:xfrm>
        </p:spPr>
        <p:txBody>
          <a:bodyPr/>
          <a:lstStyle/>
          <a:p>
            <a:pPr>
              <a:buFont typeface="Arial" charset="0"/>
              <a:buNone/>
            </a:pPr>
            <a:r>
              <a:rPr lang="en-US" smtClean="0"/>
              <a:t>Transcribe statement of responsibility into the RDA worksheet</a:t>
            </a:r>
          </a:p>
          <a:p>
            <a:endParaRPr lang="en-US" smtClean="0"/>
          </a:p>
        </p:txBody>
      </p:sp>
      <p:sp>
        <p:nvSpPr>
          <p:cNvPr id="4" name="Left Arrow 3"/>
          <p:cNvSpPr/>
          <p:nvPr/>
        </p:nvSpPr>
        <p:spPr>
          <a:xfrm>
            <a:off x="40386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6" name="Content Placeholder 2"/>
          <p:cNvSpPr txBox="1">
            <a:spLocks/>
          </p:cNvSpPr>
          <p:nvPr/>
        </p:nvSpPr>
        <p:spPr bwMode="auto">
          <a:xfrm>
            <a:off x="4038600" y="2514600"/>
            <a:ext cx="4800600" cy="1447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Statement of responsibility is recorded following slash in 245 $c</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685800" y="1150511"/>
            <a:ext cx="2743199" cy="49454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Bibliographic Record</a:t>
            </a:r>
          </a:p>
        </p:txBody>
      </p:sp>
      <p:sp>
        <p:nvSpPr>
          <p:cNvPr id="32771" name="Content Placeholder 2"/>
          <p:cNvSpPr>
            <a:spLocks noGrp="1"/>
          </p:cNvSpPr>
          <p:nvPr>
            <p:ph idx="1"/>
          </p:nvPr>
        </p:nvSpPr>
        <p:spPr>
          <a:xfrm>
            <a:off x="457200" y="1570038"/>
            <a:ext cx="8229600" cy="4525962"/>
          </a:xfrm>
        </p:spPr>
        <p:txBody>
          <a:bodyPr/>
          <a:lstStyle/>
          <a:p>
            <a:pPr>
              <a:buFont typeface="Arial" charset="0"/>
              <a:buNone/>
            </a:pPr>
            <a:endParaRPr lang="en-US" sz="2400" smtClean="0"/>
          </a:p>
          <a:p>
            <a:pPr>
              <a:buNone/>
            </a:pPr>
            <a:r>
              <a:rPr lang="en-US" sz="2400" smtClean="0"/>
              <a:t>245 10 $a Proceedings of the </a:t>
            </a:r>
            <a:r>
              <a:rPr lang="en-US" sz="2400" smtClean="0"/>
              <a:t>Third </a:t>
            </a:r>
            <a:r>
              <a:rPr lang="en-US" sz="2400" smtClean="0"/>
              <a:t>International Workshop on Nude Mice / $c edited by Norman D. Reed.</a:t>
            </a:r>
          </a:p>
          <a:p>
            <a:pPr>
              <a:buFont typeface="Arial" charset="0"/>
              <a:buNone/>
            </a:pPr>
            <a:endParaRPr lang="en-US" sz="2400" smtClean="0"/>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65910"/>
            <a:ext cx="2677395" cy="4486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4" name="Title 1"/>
          <p:cNvSpPr>
            <a:spLocks noGrp="1"/>
          </p:cNvSpPr>
          <p:nvPr>
            <p:ph type="title"/>
          </p:nvPr>
        </p:nvSpPr>
        <p:spPr/>
        <p:txBody>
          <a:bodyPr/>
          <a:lstStyle/>
          <a:p>
            <a:r>
              <a:rPr lang="en-US" smtClean="0"/>
              <a:t>Bibliographic Record</a:t>
            </a:r>
          </a:p>
        </p:txBody>
      </p:sp>
      <p:sp>
        <p:nvSpPr>
          <p:cNvPr id="33795" name="Content Placeholder 2"/>
          <p:cNvSpPr>
            <a:spLocks noGrp="1"/>
          </p:cNvSpPr>
          <p:nvPr>
            <p:ph idx="1"/>
          </p:nvPr>
        </p:nvSpPr>
        <p:spPr>
          <a:xfrm>
            <a:off x="4495800" y="1524000"/>
            <a:ext cx="4267200" cy="1981200"/>
          </a:xfrm>
        </p:spPr>
        <p:txBody>
          <a:bodyPr/>
          <a:lstStyle/>
          <a:p>
            <a:pPr indent="0">
              <a:buFont typeface="Arial" charset="0"/>
              <a:buNone/>
            </a:pPr>
            <a:r>
              <a:rPr lang="en-US" smtClean="0"/>
              <a:t>Transcribe the first statement of responsibility into the RDA worksheet</a:t>
            </a:r>
          </a:p>
        </p:txBody>
      </p:sp>
      <p:sp>
        <p:nvSpPr>
          <p:cNvPr id="8" name="Left Arrow 7"/>
          <p:cNvSpPr/>
          <p:nvPr/>
        </p:nvSpPr>
        <p:spPr>
          <a:xfrm>
            <a:off x="3048000" y="1905000"/>
            <a:ext cx="12954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9" name="Content Placeholder 2"/>
          <p:cNvSpPr txBox="1">
            <a:spLocks/>
          </p:cNvSpPr>
          <p:nvPr/>
        </p:nvSpPr>
        <p:spPr bwMode="auto">
          <a:xfrm>
            <a:off x="3352800" y="3940479"/>
            <a:ext cx="5410200" cy="276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Font typeface="Arial" charset="0"/>
              <a:buNone/>
            </a:pPr>
            <a:r>
              <a:rPr lang="en-US" sz="2800" smtClean="0"/>
              <a:t>Subsequent statements of responsibility are not core. If recorded they are separated from each other by a semicolon. Transcribe the second statement of responsibility</a:t>
            </a:r>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Bibliographic Record</a:t>
            </a:r>
          </a:p>
        </p:txBody>
      </p:sp>
      <p:sp>
        <p:nvSpPr>
          <p:cNvPr id="34819"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i="1" smtClean="0"/>
              <a:t>RDA core</a:t>
            </a:r>
          </a:p>
          <a:p>
            <a:pPr>
              <a:buNone/>
            </a:pPr>
            <a:r>
              <a:rPr lang="en-US" sz="2400" smtClean="0"/>
              <a:t>245 10	</a:t>
            </a:r>
            <a:r>
              <a:rPr lang="en-US" sz="2400" i="1" smtClean="0"/>
              <a:t> </a:t>
            </a:r>
            <a:r>
              <a:rPr lang="en-US" sz="2400" smtClean="0"/>
              <a:t>$a Sun stone / $c Octavio Paz.</a:t>
            </a:r>
          </a:p>
          <a:p>
            <a:pPr>
              <a:buFont typeface="Arial" charset="0"/>
              <a:buNone/>
            </a:pPr>
            <a:endParaRPr lang="en-US" sz="2400" smtClean="0"/>
          </a:p>
          <a:p>
            <a:pPr>
              <a:buFont typeface="Arial" charset="0"/>
              <a:buNone/>
            </a:pPr>
            <a:r>
              <a:rPr lang="en-US" sz="2400" i="1" smtClean="0"/>
              <a:t>RDA with elements beyond core</a:t>
            </a:r>
          </a:p>
          <a:p>
            <a:pPr>
              <a:buNone/>
            </a:pPr>
            <a:r>
              <a:rPr lang="en-US" sz="2400" smtClean="0"/>
              <a:t>245 10	</a:t>
            </a:r>
            <a:r>
              <a:rPr lang="en-US" sz="2400" i="1" smtClean="0"/>
              <a:t> </a:t>
            </a:r>
            <a:r>
              <a:rPr lang="en-US" sz="2400" smtClean="0"/>
              <a:t>$a Sun stone = $b Piedra de sol / $c Octavio Paz ; translation by Muriel Rukeyser.</a:t>
            </a:r>
          </a:p>
          <a:p>
            <a:pPr>
              <a:buFont typeface="Arial" charset="0"/>
              <a:buNone/>
            </a:pPr>
            <a:endParaRPr lang="en-US" sz="2400" smtClean="0"/>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52400"/>
            <a:ext cx="8229600" cy="1143000"/>
          </a:xfrm>
        </p:spPr>
        <p:txBody>
          <a:bodyPr/>
          <a:lstStyle/>
          <a:p>
            <a:r>
              <a:rPr lang="en-US" smtClean="0"/>
              <a:t>Bibliographic Record</a:t>
            </a:r>
          </a:p>
        </p:txBody>
      </p:sp>
      <p:sp>
        <p:nvSpPr>
          <p:cNvPr id="33795" name="Content Placeholder 2"/>
          <p:cNvSpPr>
            <a:spLocks noGrp="1"/>
          </p:cNvSpPr>
          <p:nvPr>
            <p:ph idx="1"/>
          </p:nvPr>
        </p:nvSpPr>
        <p:spPr>
          <a:xfrm>
            <a:off x="5943600" y="1524000"/>
            <a:ext cx="2819400" cy="4876800"/>
          </a:xfrm>
        </p:spPr>
        <p:txBody>
          <a:bodyPr/>
          <a:lstStyle/>
          <a:p>
            <a:pPr indent="0">
              <a:buFont typeface="Arial" charset="0"/>
              <a:buNone/>
            </a:pPr>
            <a:r>
              <a:rPr lang="en-US" smtClean="0"/>
              <a:t>Transcribe statements of responsibility into the RDA worksheet</a:t>
            </a: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295400" y="11116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47</a:t>
            </a:fld>
            <a:endParaRPr lang="en-US"/>
          </a:p>
        </p:txBody>
      </p:sp>
    </p:spTree>
    <p:extLst>
      <p:ext uri="{BB962C8B-B14F-4D97-AF65-F5344CB8AC3E}">
        <p14:creationId xmlns:p14="http://schemas.microsoft.com/office/powerpoint/2010/main" val="39191549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Bibliographic Record</a:t>
            </a:r>
          </a:p>
        </p:txBody>
      </p:sp>
      <p:sp>
        <p:nvSpPr>
          <p:cNvPr id="34819"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i="1" smtClean="0"/>
              <a:t>RDA core</a:t>
            </a:r>
          </a:p>
          <a:p>
            <a:pPr>
              <a:buNone/>
            </a:pPr>
            <a:r>
              <a:rPr lang="en-US" sz="2400" smtClean="0"/>
              <a:t>245 14	</a:t>
            </a:r>
            <a:r>
              <a:rPr lang="en-US" sz="2400" i="1" smtClean="0"/>
              <a:t> </a:t>
            </a:r>
            <a:r>
              <a:rPr lang="en-US" sz="2400" smtClean="0"/>
              <a:t>$a The Iliad / $c Homer.</a:t>
            </a:r>
          </a:p>
          <a:p>
            <a:pPr>
              <a:buFont typeface="Arial" charset="0"/>
              <a:buNone/>
            </a:pPr>
            <a:endParaRPr lang="en-US" sz="2400" smtClean="0"/>
          </a:p>
          <a:p>
            <a:pPr>
              <a:buFont typeface="Arial" charset="0"/>
              <a:buNone/>
            </a:pPr>
            <a:r>
              <a:rPr lang="en-US" sz="2400" i="1" smtClean="0"/>
              <a:t>RDA with elements beyond core</a:t>
            </a:r>
          </a:p>
          <a:p>
            <a:pPr>
              <a:buNone/>
            </a:pPr>
            <a:r>
              <a:rPr lang="en-US" sz="2400" smtClean="0"/>
              <a:t>245 14	</a:t>
            </a:r>
            <a:r>
              <a:rPr lang="en-US" sz="2400" i="1" smtClean="0"/>
              <a:t> </a:t>
            </a:r>
            <a:r>
              <a:rPr lang="en-US" sz="2400" smtClean="0"/>
              <a:t>$a The Iliad / $c Homer ; translated, with an introduction and notes, by Stephen Mitchell.</a:t>
            </a:r>
          </a:p>
          <a:p>
            <a:pPr>
              <a:buFont typeface="Arial" charset="0"/>
              <a:buNone/>
            </a:pPr>
            <a:endParaRPr lang="en-US" sz="2400" smtClean="0"/>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48</a:t>
            </a:fld>
            <a:endParaRPr lang="en-US"/>
          </a:p>
        </p:txBody>
      </p:sp>
    </p:spTree>
    <p:extLst>
      <p:ext uri="{BB962C8B-B14F-4D97-AF65-F5344CB8AC3E}">
        <p14:creationId xmlns:p14="http://schemas.microsoft.com/office/powerpoint/2010/main" val="7582723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Statement of Responsibility</a:t>
            </a:r>
            <a:br>
              <a:rPr lang="en-US" smtClean="0"/>
            </a:br>
            <a:r>
              <a:rPr lang="en-US" smtClean="0"/>
              <a:t>NO RULE OF THREE!</a:t>
            </a:r>
          </a:p>
        </p:txBody>
      </p:sp>
      <p:sp>
        <p:nvSpPr>
          <p:cNvPr id="35843" name="Content Placeholder 2"/>
          <p:cNvSpPr>
            <a:spLocks noGrp="1"/>
          </p:cNvSpPr>
          <p:nvPr>
            <p:ph idx="1"/>
          </p:nvPr>
        </p:nvSpPr>
        <p:spPr/>
        <p:txBody>
          <a:bodyPr/>
          <a:lstStyle/>
          <a:p>
            <a:r>
              <a:rPr lang="en-US" smtClean="0"/>
              <a:t>In AACR2 if more than three names appeared in a statement of responsibility, the statement was abridged to name only one</a:t>
            </a:r>
          </a:p>
          <a:p>
            <a:r>
              <a:rPr lang="en-US" smtClean="0"/>
              <a:t>There is no such rule in RDA. </a:t>
            </a:r>
          </a:p>
          <a:p>
            <a:pPr>
              <a:buFont typeface="Arial" charset="0"/>
              <a:buNone/>
            </a:pPr>
            <a:r>
              <a:rPr lang="en-US" smtClean="0"/>
              <a:t>2.4.1.5. Record a statement of responsibility naming more than one person, etc., as a single statement ...</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mtClean="0"/>
              <a:t>ISBD Change: Ending punctuation</a:t>
            </a:r>
            <a:br>
              <a:rPr lang="en-US" smtClean="0"/>
            </a:br>
            <a:endParaRPr lang="en-US"/>
          </a:p>
        </p:txBody>
      </p:sp>
      <p:sp>
        <p:nvSpPr>
          <p:cNvPr id="3" name="Content Placeholder 2"/>
          <p:cNvSpPr>
            <a:spLocks noGrp="1"/>
          </p:cNvSpPr>
          <p:nvPr>
            <p:ph sz="half" idx="1"/>
          </p:nvPr>
        </p:nvSpPr>
        <p:spPr>
          <a:xfrm>
            <a:off x="457200" y="1143000"/>
            <a:ext cx="7924800" cy="1143000"/>
          </a:xfrm>
        </p:spPr>
        <p:txBody>
          <a:bodyPr rtlCol="0">
            <a:normAutofit fontScale="85000" lnSpcReduction="20000"/>
          </a:bodyPr>
          <a:lstStyle/>
          <a:p>
            <a:pPr eaLnBrk="1" fontAlgn="auto" hangingPunct="1">
              <a:spcAft>
                <a:spcPts val="0"/>
              </a:spcAft>
              <a:buFont typeface="Arial" pitchFamily="34" charset="0"/>
              <a:buNone/>
              <a:defRPr/>
            </a:pPr>
            <a:r>
              <a:rPr lang="en-US"/>
              <a:t>	</a:t>
            </a:r>
            <a:r>
              <a:rPr lang="en-US" smtClean="0"/>
              <a:t>When </a:t>
            </a:r>
            <a:r>
              <a:rPr lang="en-US"/>
              <a:t>an element or area ends with a full stop, the full stop for prescribed punctuation is also added</a:t>
            </a:r>
            <a:r>
              <a:rPr lang="en-US" smtClean="0"/>
              <a:t>.</a:t>
            </a:r>
            <a:endParaRPr lang="en-US"/>
          </a:p>
        </p:txBody>
      </p:sp>
      <p:sp>
        <p:nvSpPr>
          <p:cNvPr id="4" name="Content Placeholder 3"/>
          <p:cNvSpPr>
            <a:spLocks noGrp="1"/>
          </p:cNvSpPr>
          <p:nvPr>
            <p:ph sz="half" idx="2"/>
          </p:nvPr>
        </p:nvSpPr>
        <p:spPr>
          <a:xfrm>
            <a:off x="990600" y="2209800"/>
            <a:ext cx="7696200" cy="3916363"/>
          </a:xfrm>
        </p:spPr>
        <p:txBody>
          <a:bodyPr rtlCol="0">
            <a:normAutofit fontScale="85000" lnSpcReduction="20000"/>
          </a:bodyPr>
          <a:lstStyle/>
          <a:p>
            <a:pPr eaLnBrk="1" fontAlgn="auto" hangingPunct="1">
              <a:spcAft>
                <a:spcPts val="0"/>
              </a:spcAft>
              <a:buFont typeface="Arial" pitchFamily="34" charset="0"/>
              <a:buNone/>
              <a:defRPr/>
            </a:pPr>
            <a:r>
              <a:rPr lang="en-US" smtClean="0"/>
              <a:t>Current practice</a:t>
            </a:r>
            <a:br>
              <a:rPr lang="en-US" smtClean="0"/>
            </a:br>
            <a:r>
              <a:rPr lang="en-US" smtClean="0"/>
              <a:t/>
            </a:r>
            <a:br>
              <a:rPr lang="en-US" smtClean="0"/>
            </a:br>
            <a:r>
              <a:rPr lang="en-US" smtClean="0"/>
              <a:t>250		1st ed.</a:t>
            </a:r>
          </a:p>
          <a:p>
            <a:pPr eaLnBrk="1" fontAlgn="auto" hangingPunct="1">
              <a:spcAft>
                <a:spcPts val="0"/>
              </a:spcAft>
              <a:buFont typeface="Arial" pitchFamily="34" charset="0"/>
              <a:buNone/>
              <a:defRPr/>
            </a:pPr>
            <a:endParaRPr lang="en-US"/>
          </a:p>
          <a:p>
            <a:pPr eaLnBrk="1" fontAlgn="auto" hangingPunct="1">
              <a:spcAft>
                <a:spcPts val="0"/>
              </a:spcAft>
              <a:buFont typeface="Arial" pitchFamily="34" charset="0"/>
              <a:buNone/>
              <a:defRPr/>
            </a:pPr>
            <a:r>
              <a:rPr lang="en-US" smtClean="0"/>
              <a:t>Future practice</a:t>
            </a:r>
          </a:p>
          <a:p>
            <a:pPr eaLnBrk="1" fontAlgn="auto" hangingPunct="1">
              <a:spcAft>
                <a:spcPts val="0"/>
              </a:spcAft>
              <a:buFont typeface="Arial" pitchFamily="34" charset="0"/>
              <a:buNone/>
              <a:defRPr/>
            </a:pPr>
            <a:endParaRPr lang="en-US"/>
          </a:p>
          <a:p>
            <a:pPr eaLnBrk="1" fontAlgn="auto" hangingPunct="1">
              <a:spcAft>
                <a:spcPts val="0"/>
              </a:spcAft>
              <a:buFont typeface="Arial" pitchFamily="34" charset="0"/>
              <a:buNone/>
              <a:defRPr/>
            </a:pPr>
            <a:r>
              <a:rPr lang="en-US" smtClean="0"/>
              <a:t>	250		1st ed..</a:t>
            </a:r>
          </a:p>
          <a:p>
            <a:pPr eaLnBrk="1" fontAlgn="auto" hangingPunct="1">
              <a:spcAft>
                <a:spcPts val="0"/>
              </a:spcAft>
              <a:buFont typeface="Arial" pitchFamily="34" charset="0"/>
              <a:buNone/>
              <a:defRPr/>
            </a:pPr>
            <a:endParaRPr lang="en-US" smtClean="0"/>
          </a:p>
          <a:p>
            <a:pPr eaLnBrk="1" fontAlgn="auto" hangingPunct="1">
              <a:spcAft>
                <a:spcPts val="0"/>
              </a:spcAft>
              <a:buFont typeface="Arial" pitchFamily="34" charset="0"/>
              <a:buNone/>
              <a:defRPr/>
            </a:pPr>
            <a:r>
              <a:rPr lang="en-US" smtClean="0"/>
              <a:t>Note: this example assumes that the abbreviation “ed.” is being transcribed. The word “edition” would not be abbreviated in RDA.</a:t>
            </a:r>
            <a:endParaRPr lang="en-US"/>
          </a:p>
        </p:txBody>
      </p:sp>
      <p:cxnSp>
        <p:nvCxnSpPr>
          <p:cNvPr id="6" name="Straight Arrow Connector 5"/>
          <p:cNvCxnSpPr/>
          <p:nvPr/>
        </p:nvCxnSpPr>
        <p:spPr>
          <a:xfrm rot="5400000">
            <a:off x="3771900" y="3848100"/>
            <a:ext cx="609600"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pPr>
              <a:defRPr/>
            </a:pPr>
            <a:fld id="{CACD43D7-D6A0-4B75-B13B-4049F5F38E45}" type="slidenum">
              <a:rPr lang="en-US"/>
              <a:pPr>
                <a:defRPr/>
              </a:pPr>
              <a:t>5</a:t>
            </a:fld>
            <a:endParaRPr lang="en-US"/>
          </a:p>
        </p:txBody>
      </p:sp>
      <p:sp>
        <p:nvSpPr>
          <p:cNvPr id="5" name="Footer Placeholder 4"/>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Statement of Responsibility</a:t>
            </a:r>
            <a:br>
              <a:rPr lang="en-US" smtClean="0"/>
            </a:br>
            <a:r>
              <a:rPr lang="en-US" smtClean="0"/>
              <a:t>Optional omission</a:t>
            </a:r>
          </a:p>
        </p:txBody>
      </p:sp>
      <p:sp>
        <p:nvSpPr>
          <p:cNvPr id="3" name="Content Placeholder 2"/>
          <p:cNvSpPr>
            <a:spLocks noGrp="1"/>
          </p:cNvSpPr>
          <p:nvPr>
            <p:ph idx="1"/>
          </p:nvPr>
        </p:nvSpPr>
        <p:spPr/>
        <p:txBody>
          <a:bodyPr/>
          <a:lstStyle/>
          <a:p>
            <a:pPr>
              <a:buFont typeface="Arial" pitchFamily="34" charset="0"/>
              <a:buChar char="•"/>
              <a:defRPr/>
            </a:pPr>
            <a:r>
              <a:rPr lang="en-US" smtClean="0"/>
              <a:t>Optionally, statement of responsibility naming more than three persons may be abridged:</a:t>
            </a:r>
          </a:p>
          <a:p>
            <a:pPr>
              <a:buFont typeface="Arial" pitchFamily="34" charset="0"/>
              <a:buNone/>
              <a:defRPr/>
            </a:pPr>
            <a:r>
              <a:rPr lang="en-US" smtClean="0"/>
              <a:t>2.4.1.5. </a:t>
            </a:r>
            <a:r>
              <a:rPr lang="en-US" i="1" smtClean="0"/>
              <a:t>Optional omission</a:t>
            </a:r>
            <a:r>
              <a:rPr lang="en-US" smtClean="0"/>
              <a:t>. ... omit all but the first of each group ... indicate the omission by summarizing what has been omitted ...</a:t>
            </a:r>
          </a:p>
          <a:p>
            <a:pPr>
              <a:buFont typeface="Arial" pitchFamily="34" charset="0"/>
              <a:buNone/>
              <a:defRPr/>
            </a:pPr>
            <a:r>
              <a:rPr lang="en-US" smtClean="0"/>
              <a:t>		</a:t>
            </a:r>
            <a:r>
              <a:rPr lang="en-US" smtClean="0">
                <a:solidFill>
                  <a:schemeClr val="accent1">
                    <a:lumMod val="75000"/>
                  </a:schemeClr>
                </a:solidFill>
              </a:rPr>
              <a:t>Roger Colbourne [and six others]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4" name="Slide Number Placeholder 3"/>
          <p:cNvSpPr>
            <a:spLocks noGrp="1"/>
          </p:cNvSpPr>
          <p:nvPr>
            <p:ph type="sldNum" sz="quarter" idx="12"/>
          </p:nvPr>
        </p:nvSpPr>
        <p:spPr/>
        <p:txBody>
          <a:bodyPr/>
          <a:lstStyle/>
          <a:p>
            <a:pPr>
              <a:defRPr/>
            </a:pPr>
            <a:fld id="{1026E286-E59E-4644-AB15-428BC9798D9A}"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6"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35" t="15741" r="17820" b="11201"/>
          <a:stretch/>
        </p:blipFill>
        <p:spPr bwMode="auto">
          <a:xfrm>
            <a:off x="228600" y="1559491"/>
            <a:ext cx="3169086"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0" name="Title 1"/>
          <p:cNvSpPr>
            <a:spLocks noGrp="1"/>
          </p:cNvSpPr>
          <p:nvPr>
            <p:ph type="title"/>
          </p:nvPr>
        </p:nvSpPr>
        <p:spPr/>
        <p:txBody>
          <a:bodyPr/>
          <a:lstStyle/>
          <a:p>
            <a:r>
              <a:rPr lang="en-US" sz="3600" smtClean="0"/>
              <a:t>Bibliographic Record</a:t>
            </a:r>
          </a:p>
        </p:txBody>
      </p:sp>
      <p:sp>
        <p:nvSpPr>
          <p:cNvPr id="37891" name="Content Placeholder 2"/>
          <p:cNvSpPr>
            <a:spLocks noGrp="1"/>
          </p:cNvSpPr>
          <p:nvPr>
            <p:ph idx="1"/>
          </p:nvPr>
        </p:nvSpPr>
        <p:spPr>
          <a:xfrm>
            <a:off x="6172200" y="2057400"/>
            <a:ext cx="2743200" cy="3657600"/>
          </a:xfrm>
        </p:spPr>
        <p:txBody>
          <a:bodyPr/>
          <a:lstStyle/>
          <a:p>
            <a:pPr marL="0" indent="0">
              <a:buFont typeface="Arial" charset="0"/>
              <a:buNone/>
            </a:pPr>
            <a:r>
              <a:rPr lang="en-US" sz="2800" smtClean="0"/>
              <a:t>Transcribe the title proper, other title information, and statement of responsibility into an RDA worksheet</a:t>
            </a:r>
          </a:p>
          <a:p>
            <a:endParaRPr lang="en-US" smtClean="0"/>
          </a:p>
        </p:txBody>
      </p:sp>
      <p:sp>
        <p:nvSpPr>
          <p:cNvPr id="4" name="Left Arrow 3"/>
          <p:cNvSpPr/>
          <p:nvPr/>
        </p:nvSpPr>
        <p:spPr>
          <a:xfrm>
            <a:off x="6248400" y="1447800"/>
            <a:ext cx="2133600" cy="533400"/>
          </a:xfrm>
          <a:prstGeom prst="leftArrow">
            <a:avLst>
              <a:gd name="adj1" fmla="val 5902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Double title page</a:t>
            </a:r>
          </a:p>
        </p:txBody>
      </p:sp>
      <p:pic>
        <p:nvPicPr>
          <p:cNvPr id="37895"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52" t="10722" r="5156" b="6266"/>
          <a:stretch/>
        </p:blipFill>
        <p:spPr bwMode="auto">
          <a:xfrm>
            <a:off x="2575143" y="1559491"/>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3600" smtClean="0"/>
              <a:t>Bibliographic Record</a:t>
            </a:r>
          </a:p>
        </p:txBody>
      </p:sp>
      <p:sp>
        <p:nvSpPr>
          <p:cNvPr id="38915" name="Content Placeholder 2"/>
          <p:cNvSpPr>
            <a:spLocks noGrp="1"/>
          </p:cNvSpPr>
          <p:nvPr>
            <p:ph idx="1"/>
          </p:nvPr>
        </p:nvSpPr>
        <p:spPr/>
        <p:txBody>
          <a:bodyPr/>
          <a:lstStyle/>
          <a:p>
            <a:pPr>
              <a:buFont typeface="Arial" charset="0"/>
              <a:buNone/>
            </a:pPr>
            <a:r>
              <a:rPr lang="en-US" sz="2400" dirty="0" smtClean="0"/>
              <a:t>RDA</a:t>
            </a:r>
          </a:p>
          <a:p>
            <a:pPr>
              <a:buFont typeface="Arial" charset="0"/>
              <a:buNone/>
            </a:pPr>
            <a:r>
              <a:rPr lang="en-US" sz="2400" dirty="0" smtClean="0"/>
              <a:t>245 00	 $a Regarding Warhol : $b sixty artists, fifty years / $c Mark Rosenthal, Marla Prather, Ian </a:t>
            </a:r>
            <a:r>
              <a:rPr lang="en-US" sz="2400" dirty="0" err="1" smtClean="0"/>
              <a:t>Alteveer</a:t>
            </a:r>
            <a:r>
              <a:rPr lang="en-US" sz="2400" dirty="0" smtClean="0"/>
              <a:t>, Rebecca Lowery.</a:t>
            </a:r>
          </a:p>
          <a:p>
            <a:pPr>
              <a:buFont typeface="Arial" charset="0"/>
              <a:buNone/>
            </a:pPr>
            <a:endParaRPr lang="en-US" sz="2400" dirty="0" smtClean="0"/>
          </a:p>
          <a:p>
            <a:pPr>
              <a:buFont typeface="Arial" charset="0"/>
              <a:buNone/>
            </a:pPr>
            <a:endParaRPr lang="en-US" sz="2400" dirty="0"/>
          </a:p>
          <a:p>
            <a:pPr>
              <a:buFont typeface="Arial" charset="0"/>
              <a:buNone/>
            </a:pPr>
            <a:r>
              <a:rPr lang="en-US" sz="2400" dirty="0" smtClean="0"/>
              <a:t>RDA with optional omission</a:t>
            </a:r>
          </a:p>
          <a:p>
            <a:pPr>
              <a:buNone/>
            </a:pPr>
            <a:r>
              <a:rPr lang="en-US" sz="2400" dirty="0" smtClean="0"/>
              <a:t>245 00	 $a Regarding Warhol : $b sixty artists, fifty years / $c Mark Rosenthal [and three others].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br>
              <a:rPr lang="en-US" smtClean="0"/>
            </a:br>
            <a:r>
              <a:rPr lang="en-US" smtClean="0"/>
              <a:t>Sources</a:t>
            </a:r>
            <a:endParaRPr lang="en-US"/>
          </a:p>
        </p:txBody>
      </p:sp>
      <p:pic>
        <p:nvPicPr>
          <p:cNvPr id="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143000"/>
            <a:ext cx="2901079"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6" t="11595" r="30655" b="22456"/>
          <a:stretch/>
        </p:blipFill>
        <p:spPr bwMode="auto">
          <a:xfrm>
            <a:off x="2209800" y="1537020"/>
            <a:ext cx="2820028" cy="44827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5181600" y="1524000"/>
            <a:ext cx="3810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mtClean="0"/>
              <a:t>Statement of responsibility can come from anywhere in the resource without bracketing</a:t>
            </a:r>
          </a:p>
          <a:p>
            <a:pPr marL="0" indent="0">
              <a:buFont typeface="Arial" charset="0"/>
              <a:buNone/>
            </a:pPr>
            <a:endParaRPr lang="en-US" smtClean="0"/>
          </a:p>
          <a:p>
            <a:pPr marL="0" indent="0">
              <a:buFont typeface="Arial" charset="0"/>
              <a:buNone/>
            </a:pPr>
            <a:r>
              <a:rPr lang="en-US" smtClean="0"/>
              <a:t>Transcribe statement of responsibility into the RDA worksheet</a:t>
            </a:r>
          </a:p>
        </p:txBody>
      </p:sp>
      <p:sp>
        <p:nvSpPr>
          <p:cNvPr id="3" name="Footer Placeholder 2"/>
          <p:cNvSpPr>
            <a:spLocks noGrp="1"/>
          </p:cNvSpPr>
          <p:nvPr>
            <p:ph type="ftr" sz="quarter" idx="11"/>
          </p:nvPr>
        </p:nvSpPr>
        <p:spPr/>
        <p:txBody>
          <a:bodyPr/>
          <a:lstStyle/>
          <a:p>
            <a:pPr>
              <a:defRPr/>
            </a:pPr>
            <a:r>
              <a:rPr lang="en-US" smtClean="0"/>
              <a:t>Module 10. Describing Manifestations</a:t>
            </a:r>
            <a:endParaRPr lang="en-US"/>
          </a:p>
        </p:txBody>
      </p:sp>
      <p:sp>
        <p:nvSpPr>
          <p:cNvPr id="4" name="Slide Number Placeholder 3"/>
          <p:cNvSpPr>
            <a:spLocks noGrp="1"/>
          </p:cNvSpPr>
          <p:nvPr>
            <p:ph type="sldNum" sz="quarter" idx="12"/>
          </p:nvPr>
        </p:nvSpPr>
        <p:spPr/>
        <p:txBody>
          <a:bodyPr/>
          <a:lstStyle/>
          <a:p>
            <a:pPr>
              <a:defRPr/>
            </a:pPr>
            <a:fld id="{1026E286-E59E-4644-AB15-428BC9798D9A}" type="slidenum">
              <a:rPr lang="en-US" smtClean="0"/>
              <a:pPr>
                <a:defRPr/>
              </a:pPr>
              <a:t>53</a:t>
            </a:fld>
            <a:endParaRPr lang="en-US"/>
          </a:p>
        </p:txBody>
      </p:sp>
    </p:spTree>
    <p:extLst>
      <p:ext uri="{BB962C8B-B14F-4D97-AF65-F5344CB8AC3E}">
        <p14:creationId xmlns:p14="http://schemas.microsoft.com/office/powerpoint/2010/main" val="125622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sz="2400" smtClean="0"/>
          </a:p>
          <a:p>
            <a:pPr marL="0" indent="0">
              <a:buNone/>
            </a:pPr>
            <a:r>
              <a:rPr lang="en-US" sz="2400" smtClean="0"/>
              <a:t>245 14</a:t>
            </a:r>
            <a:r>
              <a:rPr lang="en-US" sz="2400"/>
              <a:t>	$a The Cunningham family cookbook : $b recipes from our cousins / $c cookbook committee, Linda Rhudy, Charlotte Cunningham Wilson, Beth Cunningham, </a:t>
            </a:r>
            <a:r>
              <a:rPr lang="en-US" sz="2400" smtClean="0"/>
              <a:t>Sarah </a:t>
            </a:r>
            <a:r>
              <a:rPr lang="en-US" sz="2400"/>
              <a:t>Neighorgall, Joyce Banister, Paula Cunningham.</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54</a:t>
            </a:fld>
            <a:endParaRPr lang="en-US"/>
          </a:p>
        </p:txBody>
      </p:sp>
    </p:spTree>
    <p:extLst>
      <p:ext uri="{BB962C8B-B14F-4D97-AF65-F5344CB8AC3E}">
        <p14:creationId xmlns:p14="http://schemas.microsoft.com/office/powerpoint/2010/main" val="6704459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br>
              <a:rPr lang="en-US" smtClean="0"/>
            </a:br>
            <a:r>
              <a:rPr lang="en-US" smtClean="0"/>
              <a:t>What to record?</a:t>
            </a:r>
            <a:endParaRPr lang="en-US"/>
          </a:p>
        </p:txBody>
      </p:sp>
      <p:sp>
        <p:nvSpPr>
          <p:cNvPr id="3" name="Content Placeholder 2"/>
          <p:cNvSpPr>
            <a:spLocks noGrp="1"/>
          </p:cNvSpPr>
          <p:nvPr>
            <p:ph idx="1"/>
          </p:nvPr>
        </p:nvSpPr>
        <p:spPr>
          <a:xfrm>
            <a:off x="304800" y="1600200"/>
            <a:ext cx="2971800" cy="4525963"/>
          </a:xfrm>
        </p:spPr>
        <p:txBody>
          <a:bodyPr/>
          <a:lstStyle/>
          <a:p>
            <a:r>
              <a:rPr lang="en-US" smtClean="0"/>
              <a:t>Reread scope, 2.4.1.1</a:t>
            </a:r>
          </a:p>
          <a:p>
            <a:endParaRPr lang="en-US"/>
          </a:p>
          <a:p>
            <a:r>
              <a:rPr lang="en-US" smtClean="0"/>
              <a:t>Record the statement of responsibility in your worksheet</a:t>
            </a:r>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3276600" y="1488559"/>
            <a:ext cx="4800600" cy="62472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p>
            <a:pPr>
              <a:defRPr/>
            </a:pPr>
            <a:fld id="{1026E286-E59E-4644-AB15-428BC9798D9A}" type="slidenum">
              <a:rPr lang="en-US" smtClean="0"/>
              <a:pPr>
                <a:defRPr/>
              </a:pPr>
              <a:t>55</a:t>
            </a:fld>
            <a:endParaRPr lang="en-US"/>
          </a:p>
        </p:txBody>
      </p:sp>
    </p:spTree>
    <p:extLst>
      <p:ext uri="{BB962C8B-B14F-4D97-AF65-F5344CB8AC3E}">
        <p14:creationId xmlns:p14="http://schemas.microsoft.com/office/powerpoint/2010/main" val="12448418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Bibliographic Record</a:t>
            </a:r>
            <a:endParaRPr lang="en-US"/>
          </a:p>
        </p:txBody>
      </p:sp>
      <p:sp>
        <p:nvSpPr>
          <p:cNvPr id="3" name="Content Placeholder 2"/>
          <p:cNvSpPr>
            <a:spLocks noGrp="1"/>
          </p:cNvSpPr>
          <p:nvPr>
            <p:ph idx="1"/>
          </p:nvPr>
        </p:nvSpPr>
        <p:spPr/>
        <p:txBody>
          <a:bodyPr/>
          <a:lstStyle/>
          <a:p>
            <a:pPr marL="0" indent="0">
              <a:buNone/>
            </a:pPr>
            <a:endParaRPr lang="en-US" smtClean="0"/>
          </a:p>
          <a:p>
            <a:pPr marL="0" indent="0">
              <a:buNone/>
            </a:pPr>
            <a:r>
              <a:rPr lang="en-US" sz="2400" smtClean="0"/>
              <a:t>245 10 $a </a:t>
            </a:r>
            <a:r>
              <a:rPr lang="en-US" sz="2400"/>
              <a:t>Masterworks from the Butler Institute of American Art / $c Martha L. Menk, editor ; Joseph P. Rudinec, photography.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56</a:t>
            </a:fld>
            <a:endParaRPr lang="en-US"/>
          </a:p>
        </p:txBody>
      </p:sp>
    </p:spTree>
    <p:extLst>
      <p:ext uri="{BB962C8B-B14F-4D97-AF65-F5344CB8AC3E}">
        <p14:creationId xmlns:p14="http://schemas.microsoft.com/office/powerpoint/2010/main" val="18859546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Edition statement</a:t>
            </a:r>
          </a:p>
        </p:txBody>
      </p:sp>
      <p:sp>
        <p:nvSpPr>
          <p:cNvPr id="39939" name="Content Placeholder 2"/>
          <p:cNvSpPr>
            <a:spLocks noGrp="1"/>
          </p:cNvSpPr>
          <p:nvPr>
            <p:ph idx="1"/>
          </p:nvPr>
        </p:nvSpPr>
        <p:spPr/>
        <p:txBody>
          <a:bodyPr/>
          <a:lstStyle/>
          <a:p>
            <a:pPr>
              <a:buFont typeface="Arial" charset="0"/>
              <a:buNone/>
            </a:pPr>
            <a:r>
              <a:rPr lang="en-US" sz="2800" smtClean="0"/>
              <a:t>2.5. An edition statement is a statement identifying the edition to which a resource belongs.</a:t>
            </a:r>
          </a:p>
          <a:p>
            <a:pPr>
              <a:buFont typeface="Arial" charset="0"/>
              <a:buNone/>
            </a:pPr>
            <a:endParaRPr lang="en-US" sz="2800" smtClean="0"/>
          </a:p>
          <a:p>
            <a:r>
              <a:rPr lang="en-US" sz="2800" smtClean="0"/>
              <a:t>Edition statement can be taken from any source within the resource.</a:t>
            </a:r>
          </a:p>
          <a:p>
            <a:r>
              <a:rPr lang="en-US" sz="2800" smtClean="0"/>
              <a:t>Edition statement is core, i.e., required.</a:t>
            </a:r>
          </a:p>
          <a:p>
            <a:r>
              <a:rPr lang="en-US" sz="2800" smtClean="0"/>
              <a:t>Unlike AACR2, RDA edition statements are transcribed exactly as found, not abbreviated (unless abbreviations are found on source)</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514600" y="304800"/>
            <a:ext cx="6172200" cy="762000"/>
          </a:xfrm>
        </p:spPr>
        <p:txBody>
          <a:bodyPr/>
          <a:lstStyle/>
          <a:p>
            <a:r>
              <a:rPr lang="en-US" smtClean="0"/>
              <a:t>Bibliographic Record</a:t>
            </a:r>
          </a:p>
        </p:txBody>
      </p:sp>
      <p:sp>
        <p:nvSpPr>
          <p:cNvPr id="43011" name="Content Placeholder 2"/>
          <p:cNvSpPr>
            <a:spLocks noGrp="1"/>
          </p:cNvSpPr>
          <p:nvPr>
            <p:ph idx="1"/>
          </p:nvPr>
        </p:nvSpPr>
        <p:spPr>
          <a:xfrm>
            <a:off x="4495800" y="4267200"/>
            <a:ext cx="4267200" cy="1981200"/>
          </a:xfrm>
        </p:spPr>
        <p:txBody>
          <a:bodyPr/>
          <a:lstStyle/>
          <a:p>
            <a:pPr>
              <a:buFont typeface="Arial" charset="0"/>
              <a:buNone/>
            </a:pPr>
            <a:r>
              <a:rPr lang="en-US" smtClean="0"/>
              <a:t>Transcribe the edition statement into the RDA worksheet. Use 250 $a.</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228600" y="11116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5"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23" t="18959" r="31579" b="46570"/>
          <a:stretch/>
        </p:blipFill>
        <p:spPr bwMode="auto">
          <a:xfrm>
            <a:off x="2438400" y="990600"/>
            <a:ext cx="4229100" cy="3361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 Arrow 7"/>
          <p:cNvSpPr/>
          <p:nvPr/>
        </p:nvSpPr>
        <p:spPr>
          <a:xfrm>
            <a:off x="5867400" y="2438400"/>
            <a:ext cx="21336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verso</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z="3600" smtClean="0"/>
              <a:t>Bibliographic Record</a:t>
            </a:r>
          </a:p>
        </p:txBody>
      </p:sp>
      <p:sp>
        <p:nvSpPr>
          <p:cNvPr id="41987"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250	$a First Free Press trade paperback edition.</a:t>
            </a:r>
          </a:p>
          <a:p>
            <a:pPr>
              <a:buFont typeface="Arial" charset="0"/>
              <a:buNone/>
            </a:pPr>
            <a:r>
              <a:rPr lang="en-US" sz="2400" i="1" smtClean="0"/>
              <a:t>or</a:t>
            </a:r>
            <a:endParaRPr lang="en-US" sz="2400" smtClean="0"/>
          </a:p>
          <a:p>
            <a:pPr>
              <a:buFont typeface="Arial" charset="0"/>
              <a:buNone/>
            </a:pPr>
            <a:r>
              <a:rPr lang="en-US" sz="2400" smtClean="0"/>
              <a:t>250	$a First Free Press trade paperback edition August 2012.</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Coding Records for RDA</a:t>
            </a:r>
          </a:p>
        </p:txBody>
      </p:sp>
      <p:sp>
        <p:nvSpPr>
          <p:cNvPr id="8195" name="Content Placeholder 2"/>
          <p:cNvSpPr>
            <a:spLocks noGrp="1"/>
          </p:cNvSpPr>
          <p:nvPr>
            <p:ph idx="1"/>
          </p:nvPr>
        </p:nvSpPr>
        <p:spPr/>
        <p:txBody>
          <a:bodyPr/>
          <a:lstStyle/>
          <a:p>
            <a:endParaRPr lang="en-US" smtClean="0"/>
          </a:p>
          <a:p>
            <a:r>
              <a:rPr lang="en-US" smtClean="0"/>
              <a:t>Bibliographic records</a:t>
            </a:r>
          </a:p>
          <a:p>
            <a:pPr lvl="1"/>
            <a:r>
              <a:rPr lang="en-US" smtClean="0"/>
              <a:t>Leader/18 (Desc) = “i”.</a:t>
            </a:r>
          </a:p>
          <a:p>
            <a:pPr lvl="1"/>
            <a:r>
              <a:rPr lang="en-US" smtClean="0"/>
              <a:t>040 contains $b eng and $e rda.</a:t>
            </a:r>
          </a:p>
          <a:p>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Publication Statement</a:t>
            </a:r>
          </a:p>
        </p:txBody>
      </p:sp>
      <p:sp>
        <p:nvSpPr>
          <p:cNvPr id="45059" name="Content Placeholder 2"/>
          <p:cNvSpPr>
            <a:spLocks noGrp="1"/>
          </p:cNvSpPr>
          <p:nvPr>
            <p:ph idx="1"/>
          </p:nvPr>
        </p:nvSpPr>
        <p:spPr/>
        <p:txBody>
          <a:bodyPr/>
          <a:lstStyle/>
          <a:p>
            <a:pPr>
              <a:buFont typeface="Arial" charset="0"/>
              <a:buNone/>
            </a:pPr>
            <a:r>
              <a:rPr lang="en-US" sz="2800" smtClean="0"/>
              <a:t>2.8. A publication statement is a statement identifying the place or places of publication, publisher or publishers, and date or dates of publication of a resource.</a:t>
            </a:r>
          </a:p>
          <a:p>
            <a:r>
              <a:rPr lang="en-US" sz="2800" smtClean="0"/>
              <a:t>The first place of publication, the first publisher, and date of publication are core, i.e. required. Optionally, the entire publication statement may be recorded.</a:t>
            </a:r>
          </a:p>
          <a:p>
            <a:r>
              <a:rPr lang="en-US" sz="2800" smtClean="0"/>
              <a:t>Publication statement may be taken from any source within the resource.</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Publication Statement</a:t>
            </a:r>
          </a:p>
        </p:txBody>
      </p:sp>
      <p:sp>
        <p:nvSpPr>
          <p:cNvPr id="46083" name="Content Placeholder 2"/>
          <p:cNvSpPr>
            <a:spLocks noGrp="1"/>
          </p:cNvSpPr>
          <p:nvPr>
            <p:ph sz="half" idx="1"/>
          </p:nvPr>
        </p:nvSpPr>
        <p:spPr/>
        <p:txBody>
          <a:bodyPr/>
          <a:lstStyle/>
          <a:p>
            <a:pPr eaLnBrk="1" hangingPunct="1"/>
            <a:r>
              <a:rPr lang="en-US" sz="2400" smtClean="0"/>
              <a:t>AACR2 abbreviates and shortens</a:t>
            </a:r>
          </a:p>
          <a:p>
            <a:pPr eaLnBrk="1" hangingPunct="1"/>
            <a:r>
              <a:rPr lang="en-US" sz="2400" smtClean="0"/>
              <a:t>AACR2 has complex rules for multiple places and publishers</a:t>
            </a:r>
          </a:p>
          <a:p>
            <a:pPr eaLnBrk="1" hangingPunct="1"/>
            <a:r>
              <a:rPr lang="en-US" sz="2400" smtClean="0"/>
              <a:t>AACR2 uses abbreviations “s.l.” and “s.n.” when place or publisher unknown</a:t>
            </a:r>
          </a:p>
        </p:txBody>
      </p:sp>
      <p:sp>
        <p:nvSpPr>
          <p:cNvPr id="46084" name="Content Placeholder 3"/>
          <p:cNvSpPr>
            <a:spLocks noGrp="1"/>
          </p:cNvSpPr>
          <p:nvPr>
            <p:ph sz="half" idx="2"/>
          </p:nvPr>
        </p:nvSpPr>
        <p:spPr/>
        <p:txBody>
          <a:bodyPr/>
          <a:lstStyle/>
          <a:p>
            <a:pPr eaLnBrk="1" hangingPunct="1"/>
            <a:r>
              <a:rPr lang="en-US" sz="2400" dirty="0" smtClean="0"/>
              <a:t>RDA does not abbreviate or shorten</a:t>
            </a:r>
          </a:p>
          <a:p>
            <a:pPr eaLnBrk="1" hangingPunct="1"/>
            <a:r>
              <a:rPr lang="en-US" sz="2400" dirty="0" smtClean="0"/>
              <a:t>RDA records names in the order found in the source</a:t>
            </a:r>
          </a:p>
          <a:p>
            <a:pPr eaLnBrk="1" hangingPunct="1"/>
            <a:endParaRPr lang="en-US" sz="2400" dirty="0" smtClean="0"/>
          </a:p>
          <a:p>
            <a:pPr eaLnBrk="1" hangingPunct="1"/>
            <a:r>
              <a:rPr lang="en-US" sz="2400" dirty="0" smtClean="0"/>
              <a:t>RDA uses phrases to indicate unknown information</a:t>
            </a:r>
          </a:p>
        </p:txBody>
      </p:sp>
      <p:sp>
        <p:nvSpPr>
          <p:cNvPr id="5" name="Slide Number Placeholder 4"/>
          <p:cNvSpPr>
            <a:spLocks noGrp="1"/>
          </p:cNvSpPr>
          <p:nvPr>
            <p:ph type="sldNum" sz="quarter" idx="12"/>
          </p:nvPr>
        </p:nvSpPr>
        <p:spPr/>
        <p:txBody>
          <a:bodyPr/>
          <a:lstStyle/>
          <a:p>
            <a:pPr>
              <a:defRPr/>
            </a:pPr>
            <a:fld id="{EC498CD8-2C87-4A34-B46E-A56F63284B44}" type="slidenum">
              <a:rPr lang="en-US"/>
              <a:pPr>
                <a:defRPr/>
              </a:pPr>
              <a:t>61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Publication Information</a:t>
            </a:r>
          </a:p>
        </p:txBody>
      </p:sp>
      <p:sp>
        <p:nvSpPr>
          <p:cNvPr id="47107" name="Content Placeholder 2"/>
          <p:cNvSpPr>
            <a:spLocks noGrp="1"/>
          </p:cNvSpPr>
          <p:nvPr>
            <p:ph idx="1"/>
          </p:nvPr>
        </p:nvSpPr>
        <p:spPr/>
        <p:txBody>
          <a:bodyPr/>
          <a:lstStyle/>
          <a:p>
            <a:pPr eaLnBrk="1" hangingPunct="1"/>
            <a:r>
              <a:rPr lang="en-US" smtClean="0"/>
              <a:t>“Core if” elements</a:t>
            </a:r>
          </a:p>
          <a:p>
            <a:pPr lvl="1" eaLnBrk="1" hangingPunct="1"/>
            <a:r>
              <a:rPr lang="en-US" sz="2400" smtClean="0"/>
              <a:t>If </a:t>
            </a:r>
            <a:r>
              <a:rPr lang="en-US" sz="2400" i="1" smtClean="0"/>
              <a:t>place of publication </a:t>
            </a:r>
            <a:r>
              <a:rPr lang="en-US" sz="2400" smtClean="0"/>
              <a:t>is not identified, </a:t>
            </a:r>
            <a:r>
              <a:rPr lang="en-US" sz="2400" i="1" smtClean="0"/>
              <a:t>place of distribution </a:t>
            </a:r>
            <a:r>
              <a:rPr lang="en-US" sz="2400" smtClean="0"/>
              <a:t>is core; if place of distribution also not identified, </a:t>
            </a:r>
            <a:r>
              <a:rPr lang="en-US" sz="2400" i="1" smtClean="0"/>
              <a:t>place of manufacture </a:t>
            </a:r>
            <a:r>
              <a:rPr lang="en-US" sz="2400" smtClean="0"/>
              <a:t>is core.</a:t>
            </a:r>
          </a:p>
          <a:p>
            <a:pPr lvl="1" eaLnBrk="1" hangingPunct="1"/>
            <a:r>
              <a:rPr lang="en-US" sz="2400" smtClean="0"/>
              <a:t>If </a:t>
            </a:r>
            <a:r>
              <a:rPr lang="en-US" sz="2400" i="1" smtClean="0"/>
              <a:t>publisher’s name </a:t>
            </a:r>
            <a:r>
              <a:rPr lang="en-US" sz="2400" smtClean="0"/>
              <a:t>is not identified, </a:t>
            </a:r>
            <a:r>
              <a:rPr lang="en-US" sz="2400" i="1" smtClean="0"/>
              <a:t>distributor’s name </a:t>
            </a:r>
            <a:r>
              <a:rPr lang="en-US" sz="2400" smtClean="0"/>
              <a:t>is core; if distributor’s name also not identified, </a:t>
            </a:r>
            <a:r>
              <a:rPr lang="en-US" sz="2400" i="1" smtClean="0"/>
              <a:t>manufacturer’s name </a:t>
            </a:r>
            <a:r>
              <a:rPr lang="en-US" sz="2400" smtClean="0"/>
              <a:t>is core.</a:t>
            </a:r>
          </a:p>
          <a:p>
            <a:pPr lvl="1" eaLnBrk="1" hangingPunct="1"/>
            <a:r>
              <a:rPr lang="en-US" sz="2400" smtClean="0"/>
              <a:t>If </a:t>
            </a:r>
            <a:r>
              <a:rPr lang="en-US" sz="2400" i="1" smtClean="0"/>
              <a:t>date of publication</a:t>
            </a:r>
            <a:r>
              <a:rPr lang="en-US" sz="2400" smtClean="0"/>
              <a:t> is not identified, </a:t>
            </a:r>
            <a:r>
              <a:rPr lang="en-US" sz="2400" i="1" smtClean="0"/>
              <a:t>date of distribution </a:t>
            </a:r>
            <a:r>
              <a:rPr lang="en-US" sz="2400" smtClean="0"/>
              <a:t>is core; if date of distribution also not identified, </a:t>
            </a:r>
            <a:r>
              <a:rPr lang="en-US" sz="2400" i="1" smtClean="0"/>
              <a:t>copyright date </a:t>
            </a:r>
            <a:r>
              <a:rPr lang="en-US" sz="2400" smtClean="0"/>
              <a:t>is core; if copyright date also not identified, </a:t>
            </a:r>
            <a:r>
              <a:rPr lang="en-US" sz="2400" i="1" smtClean="0"/>
              <a:t>date of manufacture</a:t>
            </a:r>
            <a:r>
              <a:rPr lang="en-US" sz="2400" smtClean="0"/>
              <a:t> is core.</a:t>
            </a:r>
          </a:p>
        </p:txBody>
      </p:sp>
      <p:sp>
        <p:nvSpPr>
          <p:cNvPr id="4" name="Slide Number Placeholder 3"/>
          <p:cNvSpPr>
            <a:spLocks noGrp="1"/>
          </p:cNvSpPr>
          <p:nvPr>
            <p:ph type="sldNum" sz="quarter" idx="12"/>
          </p:nvPr>
        </p:nvSpPr>
        <p:spPr/>
        <p:txBody>
          <a:bodyPr/>
          <a:lstStyle/>
          <a:p>
            <a:pPr>
              <a:defRPr/>
            </a:pPr>
            <a:fld id="{90396F74-4CD3-4333-84CB-6EA4619DA0CA}" type="slidenum">
              <a:rPr lang="en-US"/>
              <a:pPr>
                <a:defRPr/>
              </a:pPr>
              <a:t>62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Information </a:t>
            </a:r>
            <a:br>
              <a:rPr lang="en-US" smtClean="0"/>
            </a:br>
            <a:r>
              <a:rPr lang="en-US" smtClean="0"/>
              <a:t>(MARC 264 - NEW!)</a:t>
            </a:r>
            <a:endParaRPr lang="en-US"/>
          </a:p>
        </p:txBody>
      </p:sp>
      <p:sp>
        <p:nvSpPr>
          <p:cNvPr id="3" name="Content Placeholder 2"/>
          <p:cNvSpPr>
            <a:spLocks noGrp="1"/>
          </p:cNvSpPr>
          <p:nvPr>
            <p:ph idx="1"/>
          </p:nvPr>
        </p:nvSpPr>
        <p:spPr/>
        <p:txBody>
          <a:bodyPr numCol="2"/>
          <a:lstStyle/>
          <a:p>
            <a:pPr marL="457200" lvl="1" indent="0">
              <a:buNone/>
            </a:pPr>
            <a:r>
              <a:rPr lang="en-US" sz="2400" smtClean="0"/>
              <a:t>First indicator</a:t>
            </a:r>
          </a:p>
          <a:p>
            <a:pPr lvl="2"/>
            <a:r>
              <a:rPr lang="en-US" sz="2000" smtClean="0"/>
              <a:t>blank = earliest statement</a:t>
            </a:r>
          </a:p>
          <a:p>
            <a:pPr lvl="2"/>
            <a:r>
              <a:rPr lang="en-US" sz="2000" smtClean="0"/>
              <a:t>2 = intervening statement</a:t>
            </a:r>
          </a:p>
          <a:p>
            <a:pPr lvl="2"/>
            <a:r>
              <a:rPr lang="en-US" sz="2000" smtClean="0"/>
              <a:t>3 = latest statement</a:t>
            </a:r>
          </a:p>
          <a:p>
            <a:pPr marL="457200" lvl="1" indent="0">
              <a:buNone/>
            </a:pPr>
            <a:r>
              <a:rPr lang="en-US" sz="2400" smtClean="0"/>
              <a:t>Second indicator</a:t>
            </a:r>
            <a:endParaRPr lang="en-US" smtClean="0"/>
          </a:p>
          <a:p>
            <a:pPr lvl="2"/>
            <a:r>
              <a:rPr lang="en-US" sz="2000" smtClean="0"/>
              <a:t>0 = production statement</a:t>
            </a:r>
          </a:p>
          <a:p>
            <a:pPr lvl="2"/>
            <a:r>
              <a:rPr lang="en-US" sz="2000" smtClean="0"/>
              <a:t>1 = publication statement</a:t>
            </a:r>
          </a:p>
          <a:p>
            <a:pPr lvl="2"/>
            <a:r>
              <a:rPr lang="en-US" sz="2000" smtClean="0"/>
              <a:t>2 = distribution statement</a:t>
            </a:r>
          </a:p>
          <a:p>
            <a:pPr lvl="2"/>
            <a:r>
              <a:rPr lang="en-US" sz="2000" smtClean="0"/>
              <a:t>3 = manufacture statement</a:t>
            </a:r>
          </a:p>
          <a:p>
            <a:pPr lvl="2"/>
            <a:r>
              <a:rPr lang="en-US" sz="2000" smtClean="0"/>
              <a:t>4 = copyright statement</a:t>
            </a:r>
            <a:endParaRPr lang="en-US" sz="2000"/>
          </a:p>
          <a:p>
            <a:pPr marL="457200" lvl="1" indent="0">
              <a:buNone/>
            </a:pPr>
            <a:endParaRPr lang="en-US" smtClean="0"/>
          </a:p>
          <a:p>
            <a:pPr marL="457200" lvl="1" indent="0">
              <a:buNone/>
            </a:pPr>
            <a:r>
              <a:rPr lang="en-US" smtClean="0"/>
              <a:t>Subfield codes</a:t>
            </a:r>
          </a:p>
          <a:p>
            <a:pPr marL="1200150" lvl="2" indent="-342900"/>
            <a:r>
              <a:rPr lang="en-US" smtClean="0"/>
              <a:t>a = place</a:t>
            </a:r>
          </a:p>
          <a:p>
            <a:pPr marL="1200150" lvl="2" indent="-342900"/>
            <a:r>
              <a:rPr lang="en-US" smtClean="0"/>
              <a:t>b = name</a:t>
            </a:r>
          </a:p>
          <a:p>
            <a:pPr marL="1200150" lvl="2" indent="-342900"/>
            <a:r>
              <a:rPr lang="en-US" smtClean="0"/>
              <a:t>c = date</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63</a:t>
            </a:fld>
            <a:endParaRPr lang="en-US"/>
          </a:p>
        </p:txBody>
      </p:sp>
    </p:spTree>
    <p:extLst>
      <p:ext uri="{BB962C8B-B14F-4D97-AF65-F5344CB8AC3E}">
        <p14:creationId xmlns:p14="http://schemas.microsoft.com/office/powerpoint/2010/main" val="6102534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Publication Information</a:t>
            </a:r>
            <a:br>
              <a:rPr lang="en-US" smtClean="0"/>
            </a:br>
            <a:r>
              <a:rPr lang="en-US" smtClean="0"/>
              <a:t>Place</a:t>
            </a:r>
          </a:p>
        </p:txBody>
      </p:sp>
      <p:sp>
        <p:nvSpPr>
          <p:cNvPr id="48131" name="Content Placeholder 2"/>
          <p:cNvSpPr>
            <a:spLocks noGrp="1"/>
          </p:cNvSpPr>
          <p:nvPr>
            <p:ph idx="1"/>
          </p:nvPr>
        </p:nvSpPr>
        <p:spPr/>
        <p:txBody>
          <a:bodyPr/>
          <a:lstStyle/>
          <a:p>
            <a:pPr eaLnBrk="1" hangingPunct="1">
              <a:buFont typeface="Arial" charset="0"/>
              <a:buNone/>
            </a:pPr>
            <a:r>
              <a:rPr lang="en-US" sz="2400" smtClean="0"/>
              <a:t>RDA 2.8.1.4. Transcribe places of publication and publishers' names in the form in which they appear on the source of information.</a:t>
            </a:r>
          </a:p>
          <a:p>
            <a:pPr eaLnBrk="1" hangingPunct="1">
              <a:buFont typeface="Arial" charset="0"/>
              <a:buNone/>
            </a:pPr>
            <a:r>
              <a:rPr lang="en-US" sz="2400" smtClean="0"/>
              <a:t>RDA 2.8.2.3. Record the place of publication applying the basic instructions on recording publication statements given under 2.8.1 . Include both the local place name (city, town, etc.) and the name of the larger jurisdiction or jurisdictions (state, province, etc., and/or country) if present on the source of information</a:t>
            </a:r>
          </a:p>
        </p:txBody>
      </p:sp>
      <p:sp>
        <p:nvSpPr>
          <p:cNvPr id="4" name="Slide Number Placeholder 3"/>
          <p:cNvSpPr>
            <a:spLocks noGrp="1"/>
          </p:cNvSpPr>
          <p:nvPr>
            <p:ph type="sldNum" sz="quarter" idx="12"/>
          </p:nvPr>
        </p:nvSpPr>
        <p:spPr/>
        <p:txBody>
          <a:bodyPr/>
          <a:lstStyle/>
          <a:p>
            <a:pPr>
              <a:defRPr/>
            </a:pPr>
            <a:fld id="{CBBE15F9-742D-4561-8A2A-245C3D2BD81C}" type="slidenum">
              <a:rPr lang="en-US"/>
              <a:pPr>
                <a:defRPr/>
              </a:pPr>
              <a:t>64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p:txBody>
          <a:bodyPr/>
          <a:lstStyle/>
          <a:p>
            <a:pPr eaLnBrk="1" hangingPunct="1"/>
            <a:r>
              <a:rPr lang="en-US" smtClean="0"/>
              <a:t>Publication Information</a:t>
            </a:r>
            <a:br>
              <a:rPr lang="en-US" smtClean="0"/>
            </a:br>
            <a:r>
              <a:rPr lang="en-US" smtClean="0"/>
              <a:t>Place</a:t>
            </a:r>
          </a:p>
        </p:txBody>
      </p:sp>
      <p:sp>
        <p:nvSpPr>
          <p:cNvPr id="49155" name="Content Placeholder 5"/>
          <p:cNvSpPr>
            <a:spLocks noGrp="1"/>
          </p:cNvSpPr>
          <p:nvPr>
            <p:ph sz="half" idx="2"/>
          </p:nvPr>
        </p:nvSpPr>
        <p:spPr/>
        <p:txBody>
          <a:bodyPr/>
          <a:lstStyle/>
          <a:p>
            <a:pPr eaLnBrk="1" hangingPunct="1">
              <a:buFont typeface="Arial" charset="0"/>
              <a:buNone/>
            </a:pPr>
            <a:r>
              <a:rPr lang="en-US" dirty="0" smtClean="0"/>
              <a:t>AACR2</a:t>
            </a:r>
            <a:br>
              <a:rPr lang="en-US" dirty="0" smtClean="0"/>
            </a:br>
            <a:r>
              <a:rPr lang="en-US" dirty="0" smtClean="0"/>
              <a:t>260   $a Princeton, N.J. : $b Princeton University Press, $c c1999.</a:t>
            </a:r>
          </a:p>
          <a:p>
            <a:pPr eaLnBrk="1" hangingPunct="1">
              <a:buFont typeface="Arial" charset="0"/>
              <a:buNone/>
            </a:pPr>
            <a:endParaRPr lang="en-US" dirty="0" smtClean="0"/>
          </a:p>
          <a:p>
            <a:pPr eaLnBrk="1" hangingPunct="1">
              <a:buFont typeface="Arial" charset="0"/>
              <a:buNone/>
            </a:pPr>
            <a:r>
              <a:rPr lang="en-US" dirty="0" smtClean="0"/>
              <a:t>RDA core</a:t>
            </a:r>
            <a:br>
              <a:rPr lang="en-US" dirty="0" smtClean="0"/>
            </a:br>
            <a:r>
              <a:rPr lang="en-US" dirty="0" smtClean="0"/>
              <a:t> 264  1 $a Princeton, New Jersey : $b Princeton University Press, $c [1999].</a:t>
            </a:r>
          </a:p>
        </p:txBody>
      </p:sp>
      <p:pic>
        <p:nvPicPr>
          <p:cNvPr id="4915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779463" y="1600200"/>
            <a:ext cx="3394075" cy="4525963"/>
          </a:xfrm>
          <a:ln>
            <a:solidFill>
              <a:schemeClr val="tx1"/>
            </a:solidFill>
            <a:miter lim="800000"/>
            <a:headEnd/>
            <a:tailEnd/>
          </a:ln>
        </p:spPr>
      </p:pic>
      <p:cxnSp>
        <p:nvCxnSpPr>
          <p:cNvPr id="9" name="Straight Arrow Connector 8"/>
          <p:cNvCxnSpPr/>
          <p:nvPr/>
        </p:nvCxnSpPr>
        <p:spPr>
          <a:xfrm flipV="1">
            <a:off x="914400" y="5943600"/>
            <a:ext cx="838200" cy="5334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7772400" y="1447800"/>
            <a:ext cx="838200" cy="3810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7886700" y="3771900"/>
            <a:ext cx="838200" cy="3048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292E0AE0-C16C-48B6-869D-22F00BE75B3A}" type="slidenum">
              <a:rPr lang="en-US"/>
              <a:pPr>
                <a:defRPr/>
              </a:pPr>
              <a:t>65</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Publication Information</a:t>
            </a:r>
            <a:br>
              <a:rPr lang="en-US" smtClean="0"/>
            </a:br>
            <a:r>
              <a:rPr lang="en-US" smtClean="0"/>
              <a:t>More than one place</a:t>
            </a:r>
          </a:p>
        </p:txBody>
      </p:sp>
      <p:sp>
        <p:nvSpPr>
          <p:cNvPr id="50179" name="Content Placeholder 4"/>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mtClean="0"/>
              <a:t>RDA 2.8.2.4. If more than one place of publication is named on the source of information, record the place names in the order indicated by the sequence, layout, or typography of the names on the source of information.</a:t>
            </a:r>
          </a:p>
        </p:txBody>
      </p:sp>
      <p:sp>
        <p:nvSpPr>
          <p:cNvPr id="4" name="Slide Number Placeholder 3"/>
          <p:cNvSpPr>
            <a:spLocks noGrp="1"/>
          </p:cNvSpPr>
          <p:nvPr>
            <p:ph type="sldNum" sz="quarter" idx="12"/>
          </p:nvPr>
        </p:nvSpPr>
        <p:spPr/>
        <p:txBody>
          <a:bodyPr/>
          <a:lstStyle/>
          <a:p>
            <a:pPr>
              <a:defRPr/>
            </a:pPr>
            <a:fld id="{8334C666-78C9-4A76-9EE6-A8B0A3C066AC}" type="slidenum">
              <a:rPr lang="en-US"/>
              <a:pPr>
                <a:defRPr/>
              </a:pPr>
              <a:t>66</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Publication Information</a:t>
            </a:r>
            <a:br>
              <a:rPr lang="en-US" smtClean="0"/>
            </a:br>
            <a:r>
              <a:rPr lang="en-US" smtClean="0"/>
              <a:t>More than one place</a:t>
            </a:r>
          </a:p>
        </p:txBody>
      </p:sp>
      <p:sp>
        <p:nvSpPr>
          <p:cNvPr id="51203" name="Content Placeholder 3"/>
          <p:cNvSpPr>
            <a:spLocks noGrp="1"/>
          </p:cNvSpPr>
          <p:nvPr>
            <p:ph sz="half" idx="2"/>
          </p:nvPr>
        </p:nvSpPr>
        <p:spPr/>
        <p:txBody>
          <a:bodyPr/>
          <a:lstStyle/>
          <a:p>
            <a:pPr eaLnBrk="1" hangingPunct="1">
              <a:buFont typeface="Arial" charset="0"/>
              <a:buNone/>
            </a:pPr>
            <a:r>
              <a:rPr lang="en-US" sz="2000" smtClean="0"/>
              <a:t>AACR2 (U.S. agency)</a:t>
            </a:r>
            <a:br>
              <a:rPr lang="en-US" sz="2000" smtClean="0"/>
            </a:br>
            <a:r>
              <a:rPr lang="en-US" sz="2000" smtClean="0"/>
              <a:t>260  $a London ; $a New York : $b Oxford University Press, $c c1941.</a:t>
            </a:r>
          </a:p>
          <a:p>
            <a:pPr eaLnBrk="1" hangingPunct="1">
              <a:buFont typeface="Arial" charset="0"/>
              <a:buNone/>
            </a:pPr>
            <a:endParaRPr lang="en-US" sz="2000" smtClean="0"/>
          </a:p>
          <a:p>
            <a:pPr eaLnBrk="1" hangingPunct="1">
              <a:buFont typeface="Arial" charset="0"/>
              <a:buNone/>
            </a:pPr>
            <a:r>
              <a:rPr lang="en-US" sz="2000" smtClean="0"/>
              <a:t>RDA core</a:t>
            </a:r>
            <a:br>
              <a:rPr lang="en-US" sz="2000" smtClean="0"/>
            </a:br>
            <a:r>
              <a:rPr lang="en-US" sz="2000" smtClean="0"/>
              <a:t>264   1$a London : $b Oxford University Press, $c [1941]</a:t>
            </a:r>
          </a:p>
          <a:p>
            <a:pPr eaLnBrk="1" hangingPunct="1">
              <a:buFont typeface="Arial" charset="0"/>
              <a:buNone/>
            </a:pPr>
            <a:endParaRPr lang="en-US" sz="2000" smtClean="0"/>
          </a:p>
          <a:p>
            <a:pPr eaLnBrk="1" hangingPunct="1">
              <a:buFont typeface="Arial" charset="0"/>
              <a:buNone/>
            </a:pPr>
            <a:r>
              <a:rPr lang="en-US" sz="2000" smtClean="0"/>
              <a:t>RDA with optional elements</a:t>
            </a:r>
            <a:br>
              <a:rPr lang="en-US" sz="2000" smtClean="0"/>
            </a:br>
            <a:r>
              <a:rPr lang="en-US" sz="2000" smtClean="0"/>
              <a:t>264   1 $a London ; $a Toronto ; $a New York : $b Oxford University Press, $c [1941]</a:t>
            </a:r>
          </a:p>
          <a:p>
            <a:pPr eaLnBrk="1" hangingPunct="1">
              <a:buFont typeface="Arial" charset="0"/>
              <a:buNone/>
            </a:pPr>
            <a:r>
              <a:rPr lang="en-US" sz="2000"/>
              <a:t>	</a:t>
            </a:r>
            <a:r>
              <a:rPr lang="en-US" sz="2000" smtClean="0"/>
              <a:t>264   4 $c ©1941</a:t>
            </a:r>
          </a:p>
        </p:txBody>
      </p:sp>
      <p:pic>
        <p:nvPicPr>
          <p:cNvPr id="51204"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81000" y="1447800"/>
            <a:ext cx="2708275" cy="4038600"/>
          </a:xfrm>
          <a:ln>
            <a:solidFill>
              <a:schemeClr val="tx1"/>
            </a:solidFill>
            <a:miter lim="800000"/>
            <a:headEnd/>
            <a:tailEnd/>
          </a:ln>
        </p:spPr>
      </p:pic>
      <p:pic>
        <p:nvPicPr>
          <p:cNvPr id="5120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5276850"/>
            <a:ext cx="2714625" cy="742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D07BA93E-659D-496A-B9FA-34082E1D9444}" type="slidenum">
              <a:rPr lang="en-US"/>
              <a:pPr>
                <a:defRPr/>
              </a:pPr>
              <a:t>67</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t>Publication Information</a:t>
            </a:r>
            <a:br>
              <a:rPr lang="en-US" smtClean="0"/>
            </a:br>
            <a:r>
              <a:rPr lang="en-US" smtClean="0"/>
              <a:t>Place of publication not identified</a:t>
            </a:r>
          </a:p>
        </p:txBody>
      </p:sp>
      <p:sp>
        <p:nvSpPr>
          <p:cNvPr id="52227" name="Content Placeholder 4"/>
          <p:cNvSpPr>
            <a:spLocks noGrp="1"/>
          </p:cNvSpPr>
          <p:nvPr>
            <p:ph idx="1"/>
          </p:nvPr>
        </p:nvSpPr>
        <p:spPr/>
        <p:txBody>
          <a:bodyPr/>
          <a:lstStyle/>
          <a:p>
            <a:pPr eaLnBrk="1" hangingPunct="1">
              <a:buFont typeface="Arial" charset="0"/>
              <a:buNone/>
            </a:pPr>
            <a:r>
              <a:rPr lang="en-US" sz="2400" smtClean="0"/>
              <a:t>RDA 2.8.2.6. If the place of publication is not identified in the resource, supply the place of publication or probable place of publication ... If neither a known nor a probable local place or country, state, province, etc., of publication can be determined, record </a:t>
            </a:r>
            <a:r>
              <a:rPr lang="en-US" sz="2400" i="1" smtClean="0"/>
              <a:t>Place of publication not identified</a:t>
            </a:r>
            <a:r>
              <a:rPr lang="en-US" sz="2400" smtClean="0"/>
              <a:t>.</a:t>
            </a:r>
          </a:p>
          <a:p>
            <a:pPr eaLnBrk="1" hangingPunct="1">
              <a:buFont typeface="Arial" charset="0"/>
              <a:buNone/>
            </a:pPr>
            <a:endParaRPr lang="en-US" sz="2400" smtClean="0"/>
          </a:p>
          <a:p>
            <a:pPr eaLnBrk="1" hangingPunct="1">
              <a:buFont typeface="Arial" charset="0"/>
              <a:buNone/>
            </a:pPr>
            <a:r>
              <a:rPr lang="en-US" sz="2400" smtClean="0"/>
              <a:t>Note: According to the core element set, if a place of publication is not identified the cataloger must attempt to record a place of distribution; if no place of distribution is identified, the cataloger must attempt to record a place of manufacture.</a:t>
            </a:r>
          </a:p>
          <a:p>
            <a:pPr eaLnBrk="1" hangingPunct="1">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3CBB97BD-A9F8-4DE7-9548-94858A7A6E8E}" type="slidenum">
              <a:rPr lang="en-US"/>
              <a:pPr>
                <a:defRPr/>
              </a:pPr>
              <a:t>68</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mtClean="0"/>
              <a:t>Publication Information</a:t>
            </a:r>
            <a:br>
              <a:rPr lang="en-US" smtClean="0"/>
            </a:br>
            <a:r>
              <a:rPr lang="en-US" smtClean="0"/>
              <a:t>Place of publication not identified</a:t>
            </a:r>
          </a:p>
        </p:txBody>
      </p:sp>
      <p:sp>
        <p:nvSpPr>
          <p:cNvPr id="53251" name="Content Placeholder 3"/>
          <p:cNvSpPr>
            <a:spLocks noGrp="1"/>
          </p:cNvSpPr>
          <p:nvPr>
            <p:ph sz="half" idx="2"/>
          </p:nvPr>
        </p:nvSpPr>
        <p:spPr>
          <a:xfrm>
            <a:off x="4191000" y="1600200"/>
            <a:ext cx="4495800" cy="4525963"/>
          </a:xfrm>
        </p:spPr>
        <p:txBody>
          <a:bodyPr/>
          <a:lstStyle/>
          <a:p>
            <a:pPr eaLnBrk="1" hangingPunct="1">
              <a:buFont typeface="Arial" charset="0"/>
              <a:buNone/>
            </a:pPr>
            <a:r>
              <a:rPr lang="en-US" smtClean="0"/>
              <a:t>AACR2</a:t>
            </a:r>
            <a:br>
              <a:rPr lang="en-US" smtClean="0"/>
            </a:br>
            <a:r>
              <a:rPr lang="en-US" smtClean="0"/>
              <a:t>260  $a [S.l.  : $b s.n.], $c 1909.</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264   1 $a [Place of publication not identified]  : $b [publisher not identified], $c 1909.</a:t>
            </a:r>
          </a:p>
        </p:txBody>
      </p:sp>
      <p:pic>
        <p:nvPicPr>
          <p:cNvPr id="53252"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685800" y="1624013"/>
            <a:ext cx="2895600" cy="4548187"/>
          </a:xfrm>
          <a:ln>
            <a:solidFill>
              <a:schemeClr val="tx1"/>
            </a:solidFill>
            <a:miter lim="800000"/>
            <a:headEnd/>
            <a:tailEnd/>
          </a:ln>
        </p:spPr>
      </p:pic>
      <p:sp>
        <p:nvSpPr>
          <p:cNvPr id="5" name="Slide Number Placeholder 4"/>
          <p:cNvSpPr>
            <a:spLocks noGrp="1"/>
          </p:cNvSpPr>
          <p:nvPr>
            <p:ph type="sldNum" sz="quarter" idx="12"/>
          </p:nvPr>
        </p:nvSpPr>
        <p:spPr/>
        <p:txBody>
          <a:bodyPr/>
          <a:lstStyle/>
          <a:p>
            <a:pPr>
              <a:defRPr/>
            </a:pPr>
            <a:fld id="{26BAD4D8-8BA2-4C01-9178-7F4B0B87DD18}" type="slidenum">
              <a:rPr lang="en-US"/>
              <a:pPr>
                <a:defRPr/>
              </a:pPr>
              <a:t>69</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FRBR Primary Entities</a:t>
            </a:r>
          </a:p>
        </p:txBody>
      </p:sp>
      <p:sp>
        <p:nvSpPr>
          <p:cNvPr id="3075" name="Content Placeholder 2"/>
          <p:cNvSpPr>
            <a:spLocks noGrp="1"/>
          </p:cNvSpPr>
          <p:nvPr>
            <p:ph idx="1"/>
          </p:nvPr>
        </p:nvSpPr>
        <p:spPr/>
        <p:txBody>
          <a:bodyPr/>
          <a:lstStyle/>
          <a:p>
            <a:r>
              <a:rPr lang="en-US" sz="3600" smtClean="0"/>
              <a:t>Work</a:t>
            </a:r>
          </a:p>
          <a:p>
            <a:pPr lvl="1">
              <a:buFont typeface="Arial" charset="0"/>
              <a:buChar char="•"/>
            </a:pPr>
            <a:r>
              <a:rPr lang="en-US" sz="3600" smtClean="0"/>
              <a:t>Expression</a:t>
            </a:r>
          </a:p>
          <a:p>
            <a:pPr lvl="2"/>
            <a:r>
              <a:rPr lang="en-US" sz="3600" smtClean="0"/>
              <a:t>Manifestation</a:t>
            </a:r>
          </a:p>
          <a:p>
            <a:pPr lvl="3">
              <a:buFont typeface="Arial" charset="0"/>
              <a:buChar char="•"/>
            </a:pPr>
            <a:r>
              <a:rPr lang="en-US" sz="3600" smtClean="0"/>
              <a:t>Item</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spTree>
    <p:extLst>
      <p:ext uri="{BB962C8B-B14F-4D97-AF65-F5344CB8AC3E}">
        <p14:creationId xmlns:p14="http://schemas.microsoft.com/office/powerpoint/2010/main" val="33063839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Publication Information</a:t>
            </a:r>
            <a:br>
              <a:rPr lang="en-US" smtClean="0"/>
            </a:br>
            <a:r>
              <a:rPr lang="en-US" smtClean="0"/>
              <a:t>Publisher’s name</a:t>
            </a:r>
          </a:p>
        </p:txBody>
      </p:sp>
      <p:sp>
        <p:nvSpPr>
          <p:cNvPr id="54275" name="Content Placeholder 4"/>
          <p:cNvSpPr>
            <a:spLocks noGrp="1"/>
          </p:cNvSpPr>
          <p:nvPr>
            <p:ph idx="1"/>
          </p:nvPr>
        </p:nvSpPr>
        <p:spPr/>
        <p:txBody>
          <a:bodyPr/>
          <a:lstStyle/>
          <a:p>
            <a:pPr eaLnBrk="1" hangingPunct="1">
              <a:buFont typeface="Arial" charset="0"/>
              <a:buNone/>
            </a:pPr>
            <a:r>
              <a:rPr lang="en-US" smtClean="0"/>
              <a:t>RDA 2.8.1.4. Transcribe places of publication and publishers' names in the form in which they appear on the source of information.</a:t>
            </a:r>
          </a:p>
          <a:p>
            <a:pPr eaLnBrk="1" hangingPunct="1">
              <a:buFont typeface="Arial" charset="0"/>
              <a:buNone/>
            </a:pPr>
            <a:r>
              <a:rPr lang="en-US" smtClean="0"/>
              <a:t>		</a:t>
            </a:r>
            <a:r>
              <a:rPr lang="en-US" i="1" smtClean="0"/>
              <a:t>Optional Omission. </a:t>
            </a:r>
            <a:r>
              <a:rPr lang="en-US" smtClean="0"/>
              <a:t>Omit levels in a corporate hierarchy that are not required to identify the publisher. </a:t>
            </a:r>
          </a:p>
          <a:p>
            <a:pPr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8DB8B877-75EE-451A-A050-0704BA8B9DD9}" type="slidenum">
              <a:rPr lang="en-US"/>
              <a:pPr>
                <a:defRPr/>
              </a:pPr>
              <a:t>70</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mtClean="0"/>
              <a:t>Publication Information</a:t>
            </a:r>
            <a:br>
              <a:rPr lang="en-US" smtClean="0"/>
            </a:br>
            <a:r>
              <a:rPr lang="en-US" smtClean="0"/>
              <a:t>Publisher’s name</a:t>
            </a:r>
          </a:p>
        </p:txBody>
      </p:sp>
      <p:sp>
        <p:nvSpPr>
          <p:cNvPr id="55299" name="Content Placeholder 3"/>
          <p:cNvSpPr>
            <a:spLocks noGrp="1"/>
          </p:cNvSpPr>
          <p:nvPr>
            <p:ph sz="half" idx="2"/>
          </p:nvPr>
        </p:nvSpPr>
        <p:spPr/>
        <p:txBody>
          <a:bodyPr/>
          <a:lstStyle/>
          <a:p>
            <a:pPr eaLnBrk="1" hangingPunct="1">
              <a:buFont typeface="Arial" charset="0"/>
              <a:buNone/>
            </a:pPr>
            <a:r>
              <a:rPr lang="en-US" sz="2400" smtClean="0"/>
              <a:t>AACR2</a:t>
            </a:r>
            <a:br>
              <a:rPr lang="en-US" sz="2400" smtClean="0"/>
            </a:br>
            <a:r>
              <a:rPr lang="en-US" sz="2400" smtClean="0"/>
              <a:t>260  $a Columbus : $b C.E. Merrill Pub. Co., $c c1966.</a:t>
            </a:r>
          </a:p>
          <a:p>
            <a:pPr eaLnBrk="1" hangingPunct="1">
              <a:buFont typeface="Arial" charset="0"/>
              <a:buNone/>
            </a:pPr>
            <a:endParaRPr lang="en-US" sz="2400" smtClean="0"/>
          </a:p>
          <a:p>
            <a:pPr eaLnBrk="1" hangingPunct="1">
              <a:buFont typeface="Arial" charset="0"/>
              <a:buNone/>
            </a:pPr>
            <a:r>
              <a:rPr lang="en-US" sz="2400" smtClean="0"/>
              <a:t>RDA</a:t>
            </a:r>
            <a:br>
              <a:rPr lang="en-US" sz="2400" smtClean="0"/>
            </a:br>
            <a:r>
              <a:rPr lang="en-US" sz="2400" smtClean="0"/>
              <a:t>264   1 $a Columbus, Ohio : $b Charles E. Merrill Publishing Co., A Bell and Howell Company, $c [date of publication not identified]</a:t>
            </a:r>
          </a:p>
          <a:p>
            <a:pPr eaLnBrk="1" hangingPunct="1">
              <a:buFont typeface="Arial" charset="0"/>
              <a:buNone/>
            </a:pPr>
            <a:r>
              <a:rPr lang="en-US" sz="2400"/>
              <a:t>	</a:t>
            </a:r>
            <a:r>
              <a:rPr lang="en-US" sz="2400" smtClean="0"/>
              <a:t>264   4 $c ©1966</a:t>
            </a:r>
          </a:p>
        </p:txBody>
      </p:sp>
      <p:pic>
        <p:nvPicPr>
          <p:cNvPr id="5530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57200" y="1447800"/>
            <a:ext cx="2508250" cy="4800600"/>
          </a:xfrm>
          <a:ln>
            <a:solidFill>
              <a:schemeClr val="tx1"/>
            </a:solidFill>
            <a:miter lim="800000"/>
            <a:headEnd/>
            <a:tailEnd/>
          </a:ln>
        </p:spPr>
      </p:pic>
      <p:pic>
        <p:nvPicPr>
          <p:cNvPr id="553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8638" y="4391025"/>
            <a:ext cx="2773362" cy="942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04800" y="5029200"/>
            <a:ext cx="762000" cy="5334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7810500" y="1485900"/>
            <a:ext cx="762000" cy="2286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5299" idx="3"/>
          </p:cNvCxnSpPr>
          <p:nvPr/>
        </p:nvCxnSpPr>
        <p:spPr>
          <a:xfrm flipH="1">
            <a:off x="7924800" y="3863975"/>
            <a:ext cx="762000" cy="403225"/>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pPr>
              <a:defRPr/>
            </a:pPr>
            <a:fld id="{AC2F5D31-2810-45B7-A375-AAE5B5078A00}" type="slidenum">
              <a:rPr lang="en-US"/>
              <a:pPr>
                <a:defRPr/>
              </a:pPr>
              <a:t>71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t>Publication Information</a:t>
            </a:r>
            <a:br>
              <a:rPr lang="en-US" smtClean="0"/>
            </a:br>
            <a:r>
              <a:rPr lang="en-US" smtClean="0"/>
              <a:t>More than one publisher</a:t>
            </a:r>
          </a:p>
        </p:txBody>
      </p:sp>
      <p:sp>
        <p:nvSpPr>
          <p:cNvPr id="56323" name="Content Placeholder 4"/>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mtClean="0"/>
              <a:t>RDA 2.8.4.5. If more than one person, family, or corporate body is named as a publisher of the resource, record the publishers' names in the order indicated by the sequence, layout, or typography of the names on the source of information.</a:t>
            </a:r>
          </a:p>
        </p:txBody>
      </p:sp>
      <p:sp>
        <p:nvSpPr>
          <p:cNvPr id="4" name="Slide Number Placeholder 3"/>
          <p:cNvSpPr>
            <a:spLocks noGrp="1"/>
          </p:cNvSpPr>
          <p:nvPr>
            <p:ph type="sldNum" sz="quarter" idx="12"/>
          </p:nvPr>
        </p:nvSpPr>
        <p:spPr/>
        <p:txBody>
          <a:bodyPr/>
          <a:lstStyle/>
          <a:p>
            <a:pPr>
              <a:defRPr/>
            </a:pPr>
            <a:fld id="{F9FC6236-526E-4C2A-8C9A-404D1C6CB310}" type="slidenum">
              <a:rPr lang="en-US"/>
              <a:pPr>
                <a:defRPr/>
              </a:pPr>
              <a:t>72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p:txBody>
          <a:bodyPr/>
          <a:lstStyle/>
          <a:p>
            <a:pPr eaLnBrk="1" hangingPunct="1"/>
            <a:r>
              <a:rPr lang="en-US" smtClean="0"/>
              <a:t>Publication Information</a:t>
            </a:r>
            <a:br>
              <a:rPr lang="en-US" smtClean="0"/>
            </a:br>
            <a:r>
              <a:rPr lang="en-US" smtClean="0"/>
              <a:t>More than one publisher</a:t>
            </a:r>
          </a:p>
        </p:txBody>
      </p:sp>
      <p:sp>
        <p:nvSpPr>
          <p:cNvPr id="57347" name="Content Placeholder 5"/>
          <p:cNvSpPr>
            <a:spLocks noGrp="1"/>
          </p:cNvSpPr>
          <p:nvPr>
            <p:ph sz="half" idx="2"/>
          </p:nvPr>
        </p:nvSpPr>
        <p:spPr>
          <a:xfrm>
            <a:off x="3581400" y="1600200"/>
            <a:ext cx="5105400" cy="4525963"/>
          </a:xfrm>
        </p:spPr>
        <p:txBody>
          <a:bodyPr/>
          <a:lstStyle/>
          <a:p>
            <a:pPr eaLnBrk="1" hangingPunct="1">
              <a:buFont typeface="Arial" charset="0"/>
              <a:buNone/>
            </a:pPr>
            <a:r>
              <a:rPr lang="en-US" smtClean="0"/>
              <a:t>AACR2</a:t>
            </a:r>
            <a:br>
              <a:rPr lang="en-US" smtClean="0"/>
            </a:br>
            <a:r>
              <a:rPr lang="en-US" smtClean="0"/>
              <a:t>260  $a Berkeley : $bUniversity of California Press, $c c2006.</a:t>
            </a:r>
          </a:p>
          <a:p>
            <a:pPr eaLnBrk="1" hangingPunct="1">
              <a:buFont typeface="Arial" charset="0"/>
              <a:buNone/>
            </a:pPr>
            <a:r>
              <a:rPr lang="en-US" smtClean="0"/>
              <a:t>RDA</a:t>
            </a:r>
            <a:br>
              <a:rPr lang="en-US" smtClean="0"/>
            </a:br>
            <a:r>
              <a:rPr lang="en-US" smtClean="0"/>
              <a:t>264   1 $a Berkeley : $b University of California Press ; $a Chicago : $b Center for Black Music Research, Columbia College, $c [2006]</a:t>
            </a:r>
          </a:p>
        </p:txBody>
      </p:sp>
      <p:pic>
        <p:nvPicPr>
          <p:cNvPr id="57348"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533400" y="1600200"/>
            <a:ext cx="2533650" cy="4525963"/>
          </a:xfrm>
          <a:ln>
            <a:solidFill>
              <a:schemeClr val="tx1"/>
            </a:solidFill>
            <a:miter lim="800000"/>
            <a:headEnd/>
            <a:tailEnd/>
          </a:ln>
        </p:spPr>
      </p:pic>
      <p:pic>
        <p:nvPicPr>
          <p:cNvPr id="5734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4724400"/>
            <a:ext cx="2997200"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pPr>
              <a:defRPr/>
            </a:pPr>
            <a:fld id="{BCAD76DF-A64B-4A46-8CB7-A1B5C4BB022E}" type="slidenum">
              <a:rPr lang="en-US"/>
              <a:pPr>
                <a:defRPr/>
              </a:pPr>
              <a:t>73</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4"/>
          <p:cNvSpPr>
            <a:spLocks noGrp="1"/>
          </p:cNvSpPr>
          <p:nvPr>
            <p:ph type="title"/>
          </p:nvPr>
        </p:nvSpPr>
        <p:spPr/>
        <p:txBody>
          <a:bodyPr/>
          <a:lstStyle/>
          <a:p>
            <a:pPr eaLnBrk="1" hangingPunct="1"/>
            <a:r>
              <a:rPr lang="en-US" smtClean="0"/>
              <a:t>Publication Information</a:t>
            </a:r>
            <a:br>
              <a:rPr lang="en-US" smtClean="0"/>
            </a:br>
            <a:r>
              <a:rPr lang="en-US" smtClean="0"/>
              <a:t>Publisher not identified</a:t>
            </a:r>
          </a:p>
        </p:txBody>
      </p:sp>
      <p:sp>
        <p:nvSpPr>
          <p:cNvPr id="58371" name="Content Placeholder 5"/>
          <p:cNvSpPr>
            <a:spLocks noGrp="1"/>
          </p:cNvSpPr>
          <p:nvPr>
            <p:ph idx="1"/>
          </p:nvPr>
        </p:nvSpPr>
        <p:spPr/>
        <p:txBody>
          <a:bodyPr/>
          <a:lstStyle/>
          <a:p>
            <a:pPr eaLnBrk="1" hangingPunct="1">
              <a:buFont typeface="Arial" charset="0"/>
              <a:buNone/>
            </a:pPr>
            <a:endParaRPr lang="en-US" sz="2800" smtClean="0"/>
          </a:p>
          <a:p>
            <a:pPr eaLnBrk="1" hangingPunct="1">
              <a:buFont typeface="Arial" charset="0"/>
              <a:buNone/>
            </a:pPr>
            <a:r>
              <a:rPr lang="en-US" sz="2800" smtClean="0"/>
              <a:t>RDA 2.8.4.7. For a resource in a published form, if no publisher is named within the resource itself, and the publisher cannot be identified from other sources as specified under </a:t>
            </a:r>
            <a:r>
              <a:rPr lang="en-US" sz="2800" smtClean="0"/>
              <a:t>2.2.4, </a:t>
            </a:r>
            <a:r>
              <a:rPr lang="en-US" sz="2800" smtClean="0"/>
              <a:t>record </a:t>
            </a:r>
            <a:r>
              <a:rPr lang="en-US" sz="2800" i="1" smtClean="0"/>
              <a:t>publisher not identified</a:t>
            </a:r>
            <a:r>
              <a:rPr lang="en-US" sz="2800" smtClean="0"/>
              <a:t>.</a:t>
            </a:r>
          </a:p>
          <a:p>
            <a:pPr eaLnBrk="1" hangingPunct="1">
              <a:buFont typeface="Arial" charset="0"/>
              <a:buNone/>
            </a:pPr>
            <a:r>
              <a:rPr lang="en-US" sz="2800" smtClean="0"/>
              <a:t>Note: According to the core element set, if publisher is not identified the cataloger must attempt to record a distributor; if no distributor is identified, the cataloger must attempt to record a manufacturer.</a:t>
            </a:r>
          </a:p>
        </p:txBody>
      </p:sp>
      <p:sp>
        <p:nvSpPr>
          <p:cNvPr id="4" name="Slide Number Placeholder 3"/>
          <p:cNvSpPr>
            <a:spLocks noGrp="1"/>
          </p:cNvSpPr>
          <p:nvPr>
            <p:ph type="sldNum" sz="quarter" idx="12"/>
          </p:nvPr>
        </p:nvSpPr>
        <p:spPr/>
        <p:txBody>
          <a:bodyPr/>
          <a:lstStyle/>
          <a:p>
            <a:pPr>
              <a:defRPr/>
            </a:pPr>
            <a:fld id="{380BE791-ADE1-4693-8025-90FE23D64899}" type="slidenum">
              <a:rPr lang="en-US"/>
              <a:pPr>
                <a:defRPr/>
              </a:pPr>
              <a:t>74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t>Publication Information</a:t>
            </a:r>
            <a:br>
              <a:rPr lang="en-US" smtClean="0"/>
            </a:br>
            <a:r>
              <a:rPr lang="en-US" smtClean="0"/>
              <a:t>Publisher not identified</a:t>
            </a:r>
          </a:p>
        </p:txBody>
      </p:sp>
      <p:sp>
        <p:nvSpPr>
          <p:cNvPr id="59395" name="Content Placeholder 3"/>
          <p:cNvSpPr>
            <a:spLocks noGrp="1"/>
          </p:cNvSpPr>
          <p:nvPr>
            <p:ph sz="half" idx="2"/>
          </p:nvPr>
        </p:nvSpPr>
        <p:spPr>
          <a:xfrm>
            <a:off x="4191000" y="1600200"/>
            <a:ext cx="4495800" cy="4525963"/>
          </a:xfrm>
        </p:spPr>
        <p:txBody>
          <a:bodyPr/>
          <a:lstStyle/>
          <a:p>
            <a:pPr eaLnBrk="1" hangingPunct="1">
              <a:buFont typeface="Arial" charset="0"/>
              <a:buNone/>
            </a:pPr>
            <a:r>
              <a:rPr lang="en-US" smtClean="0"/>
              <a:t>AACR2</a:t>
            </a:r>
            <a:br>
              <a:rPr lang="en-US" smtClean="0"/>
            </a:br>
            <a:r>
              <a:rPr lang="en-US" smtClean="0"/>
              <a:t>260  $a [S.l.  : $b s.n.], $c 1909.</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 264   1 $a [Place of publication not identified]  : $b [publisher not identified], $c 1909.</a:t>
            </a:r>
          </a:p>
        </p:txBody>
      </p:sp>
      <p:pic>
        <p:nvPicPr>
          <p:cNvPr id="5939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685800" y="1624013"/>
            <a:ext cx="2895600" cy="4548187"/>
          </a:xfrm>
          <a:ln>
            <a:solidFill>
              <a:schemeClr val="tx1"/>
            </a:solidFill>
            <a:miter lim="800000"/>
            <a:headEnd/>
            <a:tailEnd/>
          </a:ln>
        </p:spPr>
      </p:pic>
      <p:sp>
        <p:nvSpPr>
          <p:cNvPr id="5" name="Slide Number Placeholder 4"/>
          <p:cNvSpPr>
            <a:spLocks noGrp="1"/>
          </p:cNvSpPr>
          <p:nvPr>
            <p:ph type="sldNum" sz="quarter" idx="12"/>
          </p:nvPr>
        </p:nvSpPr>
        <p:spPr/>
        <p:txBody>
          <a:bodyPr/>
          <a:lstStyle/>
          <a:p>
            <a:pPr>
              <a:defRPr/>
            </a:pPr>
            <a:fld id="{4D6E4F07-C4E4-43F0-8F61-412AA0A65959}" type="slidenum">
              <a:rPr lang="en-US"/>
              <a:pPr>
                <a:defRPr/>
              </a:pPr>
              <a:t>75</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t>Publication Information</a:t>
            </a:r>
            <a:br>
              <a:rPr lang="en-US" smtClean="0"/>
            </a:br>
            <a:r>
              <a:rPr lang="en-US" smtClean="0"/>
              <a:t>Date</a:t>
            </a:r>
          </a:p>
        </p:txBody>
      </p:sp>
      <p:sp>
        <p:nvSpPr>
          <p:cNvPr id="60419" name="Content Placeholder 4"/>
          <p:cNvSpPr>
            <a:spLocks noGrp="1"/>
          </p:cNvSpPr>
          <p:nvPr>
            <p:ph idx="1"/>
          </p:nvPr>
        </p:nvSpPr>
        <p:spPr/>
        <p:txBody>
          <a:bodyPr/>
          <a:lstStyle/>
          <a:p>
            <a:pPr eaLnBrk="1" hangingPunct="1">
              <a:buFont typeface="Arial" charset="0"/>
              <a:buNone/>
            </a:pPr>
            <a:r>
              <a:rPr lang="en-US" sz="2400" smtClean="0"/>
              <a:t>RDA 2.8.1.4. Record dates of publication applying the general guidelines on numbers expressed as numerals or as words given under 1.8.</a:t>
            </a:r>
          </a:p>
          <a:p>
            <a:pPr eaLnBrk="1" hangingPunct="1">
              <a:buFont typeface="Arial" charset="0"/>
              <a:buNone/>
            </a:pPr>
            <a:r>
              <a:rPr lang="en-US" sz="2400" smtClean="0"/>
              <a:t>RDA 1.8.2. Record numerals in the form preferred by the agency creating the data, unless the substitution would make the numbering less clear.</a:t>
            </a:r>
            <a:br>
              <a:rPr lang="en-US" sz="2400" smtClean="0"/>
            </a:br>
            <a:r>
              <a:rPr lang="en-US" sz="2400" i="1" smtClean="0"/>
              <a:t>Alternative rule</a:t>
            </a:r>
            <a:r>
              <a:rPr lang="en-US" sz="2400" smtClean="0"/>
              <a:t>. Record numerals in the form in which they appear on the source of information. (LC follows the alternative.)</a:t>
            </a:r>
          </a:p>
          <a:p>
            <a:pPr eaLnBrk="1" hangingPunct="1">
              <a:buFont typeface="Arial" charset="0"/>
              <a:buNone/>
            </a:pPr>
            <a:r>
              <a:rPr lang="en-US" sz="2400" smtClean="0"/>
              <a:t>Note: there is no stipulation in RDA to substitute arabic numerals for roman numerals.</a:t>
            </a:r>
          </a:p>
        </p:txBody>
      </p:sp>
      <p:sp>
        <p:nvSpPr>
          <p:cNvPr id="6" name="Slide Number Placeholder 5"/>
          <p:cNvSpPr>
            <a:spLocks noGrp="1"/>
          </p:cNvSpPr>
          <p:nvPr>
            <p:ph type="sldNum" sz="quarter" idx="12"/>
          </p:nvPr>
        </p:nvSpPr>
        <p:spPr/>
        <p:txBody>
          <a:bodyPr/>
          <a:lstStyle/>
          <a:p>
            <a:pPr>
              <a:defRPr/>
            </a:pPr>
            <a:fld id="{7E4E8B4F-2026-49C2-B8CE-E24207678E55}" type="slidenum">
              <a:rPr lang="en-US"/>
              <a:pPr>
                <a:defRPr/>
              </a:pPr>
              <a:t>76</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Publication Information</a:t>
            </a:r>
            <a:br>
              <a:rPr lang="en-US" smtClean="0"/>
            </a:br>
            <a:r>
              <a:rPr lang="en-US" smtClean="0"/>
              <a:t>Supplied Dates (RDA 1.9.2)</a:t>
            </a:r>
          </a:p>
        </p:txBody>
      </p:sp>
      <p:sp>
        <p:nvSpPr>
          <p:cNvPr id="61443" name="Content Placeholder 2"/>
          <p:cNvSpPr>
            <a:spLocks noGrp="1"/>
          </p:cNvSpPr>
          <p:nvPr>
            <p:ph idx="1"/>
          </p:nvPr>
        </p:nvSpPr>
        <p:spPr>
          <a:xfrm>
            <a:off x="457200" y="1676400"/>
            <a:ext cx="8229600" cy="4525962"/>
          </a:xfrm>
        </p:spPr>
        <p:txBody>
          <a:bodyPr/>
          <a:lstStyle/>
          <a:p>
            <a:pPr eaLnBrk="1" hangingPunct="1">
              <a:buFont typeface="Arial" charset="0"/>
              <a:buNone/>
            </a:pPr>
            <a:r>
              <a:rPr lang="en-US" sz="2400" smtClean="0"/>
              <a:t>Actual year known			[2003]</a:t>
            </a:r>
          </a:p>
          <a:p>
            <a:pPr eaLnBrk="1" hangingPunct="1">
              <a:buFont typeface="Arial" charset="0"/>
              <a:buNone/>
            </a:pPr>
            <a:r>
              <a:rPr lang="en-US" sz="2400" smtClean="0"/>
              <a:t>Either one of two consecutive years	[1971 or 1972]</a:t>
            </a:r>
          </a:p>
          <a:p>
            <a:pPr eaLnBrk="1" hangingPunct="1">
              <a:buFont typeface="Arial" charset="0"/>
              <a:buNone/>
            </a:pPr>
            <a:r>
              <a:rPr lang="en-US" sz="2400" smtClean="0"/>
              <a:t>Probable year				[1969?]</a:t>
            </a:r>
          </a:p>
          <a:p>
            <a:pPr eaLnBrk="1" hangingPunct="1">
              <a:buFont typeface="Arial" charset="0"/>
              <a:buNone/>
            </a:pPr>
            <a:r>
              <a:rPr lang="en-US" sz="2400" smtClean="0"/>
              <a:t>Probable range of years		[between 1970 and 1979?]</a:t>
            </a:r>
          </a:p>
          <a:p>
            <a:pPr eaLnBrk="1" hangingPunct="1">
              <a:buFont typeface="Arial" charset="0"/>
              <a:buNone/>
            </a:pPr>
            <a:r>
              <a:rPr lang="en-US" sz="2400" smtClean="0"/>
              <a:t>Earliest and/or latest possible date known</a:t>
            </a:r>
          </a:p>
          <a:p>
            <a:pPr eaLnBrk="1" hangingPunct="1">
              <a:buFont typeface="Arial" charset="0"/>
              <a:buNone/>
            </a:pPr>
            <a:r>
              <a:rPr lang="en-US" sz="2400" smtClean="0"/>
              <a:t>			[not after August 21, 1492]</a:t>
            </a:r>
          </a:p>
          <a:p>
            <a:pPr eaLnBrk="1" hangingPunct="1">
              <a:buFont typeface="Arial" charset="0"/>
              <a:buNone/>
            </a:pPr>
            <a:r>
              <a:rPr lang="en-US" sz="2400" smtClean="0"/>
              <a:t>			[not before 1850]</a:t>
            </a:r>
          </a:p>
          <a:p>
            <a:pPr eaLnBrk="1" hangingPunct="1">
              <a:buFont typeface="Arial" charset="0"/>
              <a:buNone/>
            </a:pPr>
            <a:r>
              <a:rPr lang="en-US" sz="2400" smtClean="0"/>
              <a:t>			[between August 12, 1899 and March 2, 1900]</a:t>
            </a:r>
          </a:p>
          <a:p>
            <a:pPr eaLnBrk="1" hangingPunct="1">
              <a:buFont typeface="Arial" charset="0"/>
              <a:buNone/>
            </a:pPr>
            <a:endParaRPr lang="en-US" sz="2400" smtClean="0"/>
          </a:p>
          <a:p>
            <a:pPr eaLnBrk="1" hangingPunct="1">
              <a:buFont typeface="Arial" charset="0"/>
              <a:buNone/>
            </a:pPr>
            <a:r>
              <a:rPr lang="en-US" sz="2400" smtClean="0"/>
              <a:t>Note: “ca.” (or “approximately”) is not permitted in RDA</a:t>
            </a:r>
          </a:p>
          <a:p>
            <a:pPr eaLnBrk="1" hangingPunct="1">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67660764-A416-4C2B-B682-E503D44B10A2}" type="slidenum">
              <a:rPr lang="en-US"/>
              <a:pPr>
                <a:defRPr/>
              </a:pPr>
              <a:t>77</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t>Publication Information</a:t>
            </a:r>
            <a:br>
              <a:rPr lang="en-US" smtClean="0"/>
            </a:br>
            <a:r>
              <a:rPr lang="en-US" smtClean="0"/>
              <a:t>Supplied Dates (RDA 1.9.2)</a:t>
            </a:r>
          </a:p>
        </p:txBody>
      </p:sp>
      <p:sp>
        <p:nvSpPr>
          <p:cNvPr id="62467" name="Content Placeholder 2"/>
          <p:cNvSpPr>
            <a:spLocks noGrp="1"/>
          </p:cNvSpPr>
          <p:nvPr>
            <p:ph idx="1"/>
          </p:nvPr>
        </p:nvSpPr>
        <p:spPr>
          <a:xfrm>
            <a:off x="457200" y="1874838"/>
            <a:ext cx="8229600" cy="4525962"/>
          </a:xfrm>
        </p:spPr>
        <p:txBody>
          <a:bodyPr/>
          <a:lstStyle/>
          <a:p>
            <a:pPr eaLnBrk="1" hangingPunct="1">
              <a:buFont typeface="Arial" charset="0"/>
              <a:buNone/>
            </a:pPr>
            <a:r>
              <a:rPr lang="en-US" sz="2400" b="1" u="sng" smtClean="0"/>
              <a:t>AACR2</a:t>
            </a:r>
            <a:r>
              <a:rPr lang="en-US" sz="2400" b="1" smtClean="0"/>
              <a:t>				</a:t>
            </a:r>
            <a:r>
              <a:rPr lang="en-US" sz="2400" b="1" u="sng" smtClean="0"/>
              <a:t>RDA</a:t>
            </a:r>
          </a:p>
          <a:p>
            <a:pPr eaLnBrk="1" hangingPunct="1">
              <a:buFont typeface="Arial" charset="0"/>
              <a:buNone/>
            </a:pPr>
            <a:r>
              <a:rPr lang="en-US" sz="2400" smtClean="0"/>
              <a:t>[ca. 1960]			[1960?], or something like</a:t>
            </a:r>
            <a:br>
              <a:rPr lang="en-US" sz="2400" smtClean="0"/>
            </a:br>
            <a:r>
              <a:rPr lang="en-US" sz="2400" smtClean="0"/>
              <a:t>				[between 1958 and 1962]</a:t>
            </a:r>
          </a:p>
          <a:p>
            <a:pPr eaLnBrk="1" hangingPunct="1">
              <a:buFont typeface="Arial" charset="0"/>
              <a:buNone/>
            </a:pPr>
            <a:endParaRPr lang="en-US" sz="2400" smtClean="0"/>
          </a:p>
          <a:p>
            <a:pPr eaLnBrk="1" hangingPunct="1">
              <a:buFont typeface="Arial" charset="0"/>
              <a:buNone/>
            </a:pPr>
            <a:r>
              <a:rPr lang="en-US" sz="2400" smtClean="0"/>
              <a:t>[188-]				[between 1880 and 1889]</a:t>
            </a:r>
          </a:p>
          <a:p>
            <a:pPr eaLnBrk="1" hangingPunct="1">
              <a:buFont typeface="Arial" charset="0"/>
              <a:buNone/>
            </a:pPr>
            <a:endParaRPr lang="en-US" sz="2400" smtClean="0"/>
          </a:p>
          <a:p>
            <a:pPr eaLnBrk="1" hangingPunct="1">
              <a:buFont typeface="Arial" charset="0"/>
              <a:buNone/>
            </a:pPr>
            <a:r>
              <a:rPr lang="en-US" sz="2400" smtClean="0"/>
              <a:t>[17--]				[between 1700 and 1799]</a:t>
            </a:r>
          </a:p>
          <a:p>
            <a:pPr eaLnBrk="1" hangingPunct="1">
              <a:buFont typeface="Arial" charset="0"/>
              <a:buNone/>
            </a:pPr>
            <a:endParaRPr lang="en-US" sz="2400" smtClean="0"/>
          </a:p>
          <a:p>
            <a:pPr eaLnBrk="1" hangingPunct="1">
              <a:buFont typeface="Arial" charset="0"/>
              <a:buNone/>
            </a:pPr>
            <a:r>
              <a:rPr lang="en-US" sz="2400" smtClean="0"/>
              <a:t>[not after Sept. 10, 1495]	[not after September 10, 1495]</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80716F06-6B05-4BDF-9FE9-69696866CDD4}" type="slidenum">
              <a:rPr lang="en-US"/>
              <a:pPr>
                <a:defRPr/>
              </a:pPr>
              <a:t>78</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Publication Information</a:t>
            </a:r>
            <a:br>
              <a:rPr lang="en-US" smtClean="0"/>
            </a:br>
            <a:r>
              <a:rPr lang="en-US" smtClean="0"/>
              <a:t>Copyright and Date of Manufacture</a:t>
            </a:r>
          </a:p>
        </p:txBody>
      </p:sp>
      <p:sp>
        <p:nvSpPr>
          <p:cNvPr id="63491" name="Content Placeholder 2"/>
          <p:cNvSpPr>
            <a:spLocks noGrp="1"/>
          </p:cNvSpPr>
          <p:nvPr>
            <p:ph sz="half" idx="1"/>
          </p:nvPr>
        </p:nvSpPr>
        <p:spPr>
          <a:xfrm>
            <a:off x="457200" y="1951038"/>
            <a:ext cx="2667000" cy="4525962"/>
          </a:xfrm>
        </p:spPr>
        <p:txBody>
          <a:bodyPr/>
          <a:lstStyle/>
          <a:p>
            <a:pPr eaLnBrk="1" hangingPunct="1">
              <a:buFont typeface="Arial" charset="0"/>
              <a:buNone/>
            </a:pPr>
            <a:r>
              <a:rPr lang="en-US" sz="2400" b="1" u="sng" smtClean="0"/>
              <a:t>AACR2</a:t>
            </a:r>
            <a:r>
              <a:rPr lang="en-US" sz="2400" b="1" smtClean="0"/>
              <a:t>	</a:t>
            </a:r>
          </a:p>
          <a:p>
            <a:pPr eaLnBrk="1" hangingPunct="1">
              <a:buFont typeface="Arial" charset="0"/>
              <a:buNone/>
            </a:pPr>
            <a:r>
              <a:rPr lang="en-US" sz="2400" smtClean="0"/>
              <a:t>c2010			</a:t>
            </a:r>
          </a:p>
          <a:p>
            <a:pPr eaLnBrk="1" hangingPunct="1">
              <a:buFont typeface="Arial" charset="0"/>
              <a:buNone/>
            </a:pPr>
            <a:r>
              <a:rPr lang="en-US" sz="2400" smtClean="0"/>
              <a:t>	</a:t>
            </a:r>
          </a:p>
          <a:p>
            <a:pPr eaLnBrk="1" hangingPunct="1">
              <a:buFont typeface="Arial" charset="0"/>
              <a:buNone/>
            </a:pPr>
            <a:r>
              <a:rPr lang="en-US" sz="2400" smtClean="0"/>
              <a:t>p2006</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r>
              <a:rPr lang="en-US" sz="2400" smtClean="0"/>
              <a:t>1998 printing</a:t>
            </a:r>
          </a:p>
          <a:p>
            <a:pPr eaLnBrk="1" hangingPunct="1">
              <a:buFont typeface="Arial" charset="0"/>
              <a:buNone/>
            </a:pPr>
            <a:r>
              <a:rPr lang="en-US" sz="2400" smtClean="0"/>
              <a:t>				</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p:txBody>
      </p:sp>
      <p:sp>
        <p:nvSpPr>
          <p:cNvPr id="63492" name="Content Placeholder 3"/>
          <p:cNvSpPr>
            <a:spLocks noGrp="1"/>
          </p:cNvSpPr>
          <p:nvPr>
            <p:ph sz="half" idx="2"/>
          </p:nvPr>
        </p:nvSpPr>
        <p:spPr>
          <a:xfrm>
            <a:off x="2971800" y="1951038"/>
            <a:ext cx="5715000" cy="4525962"/>
          </a:xfrm>
        </p:spPr>
        <p:txBody>
          <a:bodyPr/>
          <a:lstStyle/>
          <a:p>
            <a:pPr eaLnBrk="1" hangingPunct="1">
              <a:buFont typeface="Arial" charset="0"/>
              <a:buNone/>
            </a:pPr>
            <a:r>
              <a:rPr lang="en-US" sz="2400" b="1" u="sng" smtClean="0"/>
              <a:t>RDA</a:t>
            </a:r>
          </a:p>
          <a:p>
            <a:pPr eaLnBrk="1" hangingPunct="1">
              <a:buFont typeface="Arial" charset="0"/>
              <a:buNone/>
            </a:pPr>
            <a:r>
              <a:rPr lang="en-US" sz="2400" smtClean="0"/>
              <a:t>264   4 $c ©2010    </a:t>
            </a:r>
            <a:r>
              <a:rPr lang="en-US" sz="2400" i="1" smtClean="0"/>
              <a:t>or    </a:t>
            </a:r>
            <a:r>
              <a:rPr lang="en-US" sz="2400" smtClean="0"/>
              <a:t>copyright 2010</a:t>
            </a:r>
          </a:p>
          <a:p>
            <a:pPr eaLnBrk="1" hangingPunct="1">
              <a:buFont typeface="Arial" charset="0"/>
              <a:buNone/>
            </a:pPr>
            <a:r>
              <a:rPr lang="en-US" sz="2400" smtClean="0"/>
              <a:t>	[if the symbol cannot be reproduced]</a:t>
            </a:r>
          </a:p>
          <a:p>
            <a:pPr eaLnBrk="1" hangingPunct="1">
              <a:buFont typeface="Arial" charset="0"/>
              <a:buNone/>
            </a:pPr>
            <a:endParaRPr lang="en-US" sz="2400" smtClean="0"/>
          </a:p>
          <a:p>
            <a:pPr eaLnBrk="1" hangingPunct="1">
              <a:buFont typeface="Arial" charset="0"/>
              <a:buNone/>
            </a:pPr>
            <a:r>
              <a:rPr lang="en-US" sz="2400" smtClean="0"/>
              <a:t>264   4 $c ℗2006    </a:t>
            </a:r>
            <a:r>
              <a:rPr lang="en-US" sz="2400" i="1" smtClean="0"/>
              <a:t>or   </a:t>
            </a:r>
            <a:r>
              <a:rPr lang="en-US" sz="2400" smtClean="0"/>
              <a:t> phonogram 2006</a:t>
            </a:r>
            <a:br>
              <a:rPr lang="en-US" sz="2400" smtClean="0"/>
            </a:br>
            <a:r>
              <a:rPr lang="en-US" sz="2400" smtClean="0"/>
              <a:t> [if the symbol cannot be reproduced]</a:t>
            </a:r>
          </a:p>
          <a:p>
            <a:pPr eaLnBrk="1" hangingPunct="1">
              <a:buFont typeface="Arial" charset="0"/>
              <a:buNone/>
            </a:pPr>
            <a:endParaRPr lang="en-US" sz="2400" smtClean="0"/>
          </a:p>
          <a:p>
            <a:pPr eaLnBrk="1" hangingPunct="1">
              <a:buFont typeface="Arial" charset="0"/>
              <a:buNone/>
            </a:pPr>
            <a:r>
              <a:rPr lang="en-US" sz="2400" smtClean="0"/>
              <a:t>264   3 $c 1998.</a:t>
            </a:r>
          </a:p>
          <a:p>
            <a:pPr eaLnBrk="1" hangingPunct="1">
              <a:buFont typeface="Arial" charset="0"/>
              <a:buNone/>
            </a:pPr>
            <a:endParaRPr lang="en-US" sz="2400" smtClean="0"/>
          </a:p>
        </p:txBody>
      </p:sp>
      <p:sp>
        <p:nvSpPr>
          <p:cNvPr id="5" name="Slide Number Placeholder 4"/>
          <p:cNvSpPr>
            <a:spLocks noGrp="1"/>
          </p:cNvSpPr>
          <p:nvPr>
            <p:ph type="sldNum" sz="quarter" idx="12"/>
          </p:nvPr>
        </p:nvSpPr>
        <p:spPr/>
        <p:txBody>
          <a:bodyPr/>
          <a:lstStyle/>
          <a:p>
            <a:pPr>
              <a:defRPr/>
            </a:pPr>
            <a:fld id="{F0A5C4AB-85C2-43D1-99E2-D3B51007690F}" type="slidenum">
              <a:rPr lang="en-US"/>
              <a:pPr>
                <a:defRPr/>
              </a:pPr>
              <a:t>79</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4000" smtClean="0"/>
              <a:t>Identifying Manifestations and Items: Important Definitions</a:t>
            </a:r>
          </a:p>
        </p:txBody>
      </p:sp>
      <p:sp>
        <p:nvSpPr>
          <p:cNvPr id="18435" name="Content Placeholder 2"/>
          <p:cNvSpPr>
            <a:spLocks noGrp="1"/>
          </p:cNvSpPr>
          <p:nvPr>
            <p:ph idx="1"/>
          </p:nvPr>
        </p:nvSpPr>
        <p:spPr/>
        <p:txBody>
          <a:bodyPr/>
          <a:lstStyle/>
          <a:p>
            <a:pPr>
              <a:buNone/>
            </a:pPr>
            <a:r>
              <a:rPr lang="en-US" sz="2000" b="1" smtClean="0"/>
              <a:t>1.1.5. </a:t>
            </a:r>
            <a:r>
              <a:rPr lang="en-US" sz="2000" smtClean="0"/>
              <a:t>The term </a:t>
            </a:r>
            <a:r>
              <a:rPr lang="en-US" sz="2000" b="1"/>
              <a:t>m</a:t>
            </a:r>
            <a:r>
              <a:rPr lang="en-US" sz="2000" b="1" smtClean="0"/>
              <a:t>anifestation</a:t>
            </a:r>
            <a:r>
              <a:rPr lang="en-US" sz="2000" smtClean="0"/>
              <a:t> refers to the physical embodiment of an expression of a work.</a:t>
            </a:r>
          </a:p>
          <a:p>
            <a:pPr>
              <a:buNone/>
            </a:pPr>
            <a:r>
              <a:rPr lang="en-US" sz="2000" b="1" smtClean="0"/>
              <a:t>1.1.5. </a:t>
            </a:r>
            <a:r>
              <a:rPr lang="en-US" sz="2000" smtClean="0"/>
              <a:t>The term </a:t>
            </a:r>
            <a:r>
              <a:rPr lang="en-US" sz="2000" b="1" smtClean="0"/>
              <a:t>item</a:t>
            </a:r>
            <a:r>
              <a:rPr lang="en-US" sz="2000" smtClean="0"/>
              <a:t> refers to a single exemplar or instance of a manifestation</a:t>
            </a:r>
          </a:p>
          <a:p>
            <a:pPr>
              <a:buNone/>
            </a:pPr>
            <a:r>
              <a:rPr lang="en-US" sz="2000" b="1" smtClean="0"/>
              <a:t>1.1.2. </a:t>
            </a:r>
            <a:r>
              <a:rPr lang="en-US" sz="2000" smtClean="0"/>
              <a:t>The term </a:t>
            </a:r>
            <a:r>
              <a:rPr lang="en-US" sz="2000" b="1" smtClean="0"/>
              <a:t>resource</a:t>
            </a:r>
            <a:r>
              <a:rPr lang="en-US" sz="2000" smtClean="0"/>
              <a:t> is used in Chapers 2-4 to refer to a manifestation or item.</a:t>
            </a:r>
          </a:p>
          <a:p>
            <a:pPr>
              <a:buNone/>
            </a:pPr>
            <a:r>
              <a:rPr lang="en-US" sz="2000" b="1" smtClean="0"/>
              <a:t>1.1.3.</a:t>
            </a:r>
            <a:r>
              <a:rPr lang="en-US" sz="2000" smtClean="0"/>
              <a:t> Mode of issuance</a:t>
            </a:r>
          </a:p>
          <a:p>
            <a:pPr lvl="1"/>
            <a:r>
              <a:rPr lang="en-US" sz="1800" b="1" smtClean="0"/>
              <a:t>resource issued as a single unit</a:t>
            </a:r>
            <a:r>
              <a:rPr lang="en-US" sz="1800" smtClean="0"/>
              <a:t> refers to a resource that is issued either as a single physical or a single logical unit</a:t>
            </a:r>
            <a:endParaRPr lang="en-US" sz="1800" b="1" smtClean="0"/>
          </a:p>
          <a:p>
            <a:pPr lvl="1"/>
            <a:r>
              <a:rPr lang="en-US" sz="1800" b="1" smtClean="0"/>
              <a:t>multipart monograph</a:t>
            </a:r>
            <a:r>
              <a:rPr lang="en-US" sz="1800" i="1"/>
              <a:t> </a:t>
            </a:r>
            <a:r>
              <a:rPr lang="en-US" sz="1800" smtClean="0"/>
              <a:t>refers to a resource issued in two or more parts that is complete or intended to be complete in a finite number of parts</a:t>
            </a:r>
          </a:p>
          <a:p>
            <a:pPr lvl="1"/>
            <a:r>
              <a:rPr lang="en-US" sz="1800" b="1" smtClean="0"/>
              <a:t>serial</a:t>
            </a:r>
            <a:r>
              <a:rPr lang="en-US" sz="1800" smtClean="0"/>
              <a:t> refers to a resource issued in successive parts, usually bearing numbering, that has no predetermined conclusion</a:t>
            </a:r>
          </a:p>
          <a:p>
            <a:pPr lvl="1"/>
            <a:r>
              <a:rPr lang="en-US" sz="1800" b="1" smtClean="0"/>
              <a:t>integrating resource</a:t>
            </a:r>
            <a:r>
              <a:rPr lang="en-US" sz="1800" smtClean="0"/>
              <a:t> refers to a resource that is added to or changed by means of updates that do not remain discrete</a:t>
            </a:r>
            <a:endParaRPr lang="en-US" sz="1800" b="1"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spTree>
    <p:extLst>
      <p:ext uri="{BB962C8B-B14F-4D97-AF65-F5344CB8AC3E}">
        <p14:creationId xmlns:p14="http://schemas.microsoft.com/office/powerpoint/2010/main" val="30721637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t>Publication Information</a:t>
            </a:r>
            <a:br>
              <a:rPr lang="en-US" smtClean="0"/>
            </a:br>
            <a:r>
              <a:rPr lang="en-US" smtClean="0"/>
              <a:t>Date</a:t>
            </a:r>
          </a:p>
        </p:txBody>
      </p:sp>
      <p:sp>
        <p:nvSpPr>
          <p:cNvPr id="64515" name="Content Placeholder 2"/>
          <p:cNvSpPr>
            <a:spLocks noGrp="1"/>
          </p:cNvSpPr>
          <p:nvPr>
            <p:ph idx="1"/>
          </p:nvPr>
        </p:nvSpPr>
        <p:spPr>
          <a:xfrm>
            <a:off x="457200" y="1524000"/>
            <a:ext cx="8229600" cy="4525963"/>
          </a:xfrm>
        </p:spPr>
        <p:txBody>
          <a:bodyPr/>
          <a:lstStyle/>
          <a:p>
            <a:pPr eaLnBrk="1" hangingPunct="1"/>
            <a:r>
              <a:rPr lang="en-US" sz="2400" smtClean="0"/>
              <a:t>For published materials, the date of publication is a core element in RDA. In other words, something must be recorded in this element.</a:t>
            </a:r>
          </a:p>
          <a:p>
            <a:pPr lvl="1" eaLnBrk="1" hangingPunct="1"/>
            <a:r>
              <a:rPr lang="en-US" sz="2000" smtClean="0"/>
              <a:t>Record the date of publication found in the manifestation </a:t>
            </a:r>
            <a:r>
              <a:rPr lang="en-US" sz="2000" i="1" smtClean="0"/>
              <a:t>or</a:t>
            </a:r>
            <a:endParaRPr lang="en-US" sz="2000" smtClean="0"/>
          </a:p>
          <a:p>
            <a:pPr lvl="1" eaLnBrk="1" hangingPunct="1"/>
            <a:r>
              <a:rPr lang="en-US" sz="2000" smtClean="0"/>
              <a:t>Supply a date of publication (in square brackets) </a:t>
            </a:r>
            <a:r>
              <a:rPr lang="en-US" sz="2000" i="1" smtClean="0"/>
              <a:t>or</a:t>
            </a:r>
            <a:endParaRPr lang="en-US" sz="2000" smtClean="0"/>
          </a:p>
          <a:p>
            <a:pPr lvl="1" eaLnBrk="1" hangingPunct="1"/>
            <a:r>
              <a:rPr lang="en-US" sz="2000" smtClean="0"/>
              <a:t>Record “[date of publication not identified]”</a:t>
            </a:r>
          </a:p>
          <a:p>
            <a:pPr eaLnBrk="1" hangingPunct="1"/>
            <a:r>
              <a:rPr lang="en-US" sz="2400" smtClean="0"/>
              <a:t>If the date of publication is not identified, the date of distribution becomes core.</a:t>
            </a:r>
          </a:p>
          <a:p>
            <a:pPr eaLnBrk="1" hangingPunct="1"/>
            <a:r>
              <a:rPr lang="en-US" sz="2400" smtClean="0"/>
              <a:t>If the date of distribution is not identified, copyright date becomes core.</a:t>
            </a:r>
          </a:p>
          <a:p>
            <a:pPr eaLnBrk="1" hangingPunct="1"/>
            <a:r>
              <a:rPr lang="en-US" sz="2400" smtClean="0"/>
              <a:t>If the copyright date is not identified, date of manufacture becomes core.</a:t>
            </a:r>
          </a:p>
        </p:txBody>
      </p:sp>
      <p:sp>
        <p:nvSpPr>
          <p:cNvPr id="4" name="Slide Number Placeholder 3"/>
          <p:cNvSpPr>
            <a:spLocks noGrp="1"/>
          </p:cNvSpPr>
          <p:nvPr>
            <p:ph type="sldNum" sz="quarter" idx="12"/>
          </p:nvPr>
        </p:nvSpPr>
        <p:spPr/>
        <p:txBody>
          <a:bodyPr/>
          <a:lstStyle/>
          <a:p>
            <a:pPr>
              <a:defRPr/>
            </a:pPr>
            <a:fld id="{25B91539-8919-4D37-BFD3-B842A165ACBE}" type="slidenum">
              <a:rPr lang="en-US"/>
              <a:pPr>
                <a:defRPr/>
              </a:pPr>
              <a:t>80</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t>Publication Information</a:t>
            </a:r>
            <a:br>
              <a:rPr lang="en-US" smtClean="0"/>
            </a:br>
            <a:r>
              <a:rPr lang="en-US" smtClean="0"/>
              <a:t>Publication Date Known</a:t>
            </a:r>
          </a:p>
        </p:txBody>
      </p:sp>
      <p:sp>
        <p:nvSpPr>
          <p:cNvPr id="65539" name="Content Placeholder 4"/>
          <p:cNvSpPr>
            <a:spLocks noGrp="1"/>
          </p:cNvSpPr>
          <p:nvPr>
            <p:ph sz="half" idx="2"/>
          </p:nvPr>
        </p:nvSpPr>
        <p:spPr>
          <a:xfrm>
            <a:off x="3886200" y="1600200"/>
            <a:ext cx="4800600" cy="4525963"/>
          </a:xfrm>
        </p:spPr>
        <p:txBody>
          <a:bodyPr/>
          <a:lstStyle/>
          <a:p>
            <a:pPr eaLnBrk="1" hangingPunct="1">
              <a:buFont typeface="Arial" charset="0"/>
              <a:buNone/>
            </a:pPr>
            <a:r>
              <a:rPr lang="en-US" smtClean="0"/>
              <a:t>AACR2</a:t>
            </a:r>
            <a:br>
              <a:rPr lang="en-US" smtClean="0"/>
            </a:br>
            <a:r>
              <a:rPr lang="en-US" smtClean="0"/>
              <a:t>260  $a New York : $b Columbia University Press, $c 1959.</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264 _1  $a New York : $b Columbia University Press, $c 1959.</a:t>
            </a:r>
          </a:p>
          <a:p>
            <a:pPr eaLnBrk="1" hangingPunct="1">
              <a:buFont typeface="Arial" charset="0"/>
              <a:buNone/>
            </a:pPr>
            <a:endParaRPr lang="en-US" smtClean="0"/>
          </a:p>
        </p:txBody>
      </p:sp>
      <p:pic>
        <p:nvPicPr>
          <p:cNvPr id="6554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81000" y="1600200"/>
            <a:ext cx="3092450" cy="4525963"/>
          </a:xfrm>
          <a:ln>
            <a:solidFill>
              <a:schemeClr val="tx1"/>
            </a:solidFill>
            <a:miter lim="800000"/>
            <a:headEnd/>
            <a:tailEnd/>
          </a:ln>
        </p:spPr>
      </p:pic>
      <p:sp>
        <p:nvSpPr>
          <p:cNvPr id="7" name="Slide Number Placeholder 6"/>
          <p:cNvSpPr>
            <a:spLocks noGrp="1"/>
          </p:cNvSpPr>
          <p:nvPr>
            <p:ph type="sldNum" sz="quarter" idx="12"/>
          </p:nvPr>
        </p:nvSpPr>
        <p:spPr/>
        <p:txBody>
          <a:bodyPr/>
          <a:lstStyle/>
          <a:p>
            <a:pPr>
              <a:defRPr/>
            </a:pPr>
            <a:fld id="{857C4670-6DC4-42D3-906F-0498E19EE8D0}" type="slidenum">
              <a:rPr lang="en-US"/>
              <a:pPr>
                <a:defRPr/>
              </a:pPr>
              <a:t>81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t>Publication Information</a:t>
            </a:r>
            <a:br>
              <a:rPr lang="en-US" smtClean="0"/>
            </a:br>
            <a:r>
              <a:rPr lang="en-US" smtClean="0"/>
              <a:t>Copyright Date</a:t>
            </a:r>
          </a:p>
        </p:txBody>
      </p:sp>
      <p:sp>
        <p:nvSpPr>
          <p:cNvPr id="66563" name="Content Placeholder 4"/>
          <p:cNvSpPr>
            <a:spLocks noGrp="1"/>
          </p:cNvSpPr>
          <p:nvPr>
            <p:ph sz="half" idx="2"/>
          </p:nvPr>
        </p:nvSpPr>
        <p:spPr>
          <a:xfrm>
            <a:off x="3200400" y="1600200"/>
            <a:ext cx="5562600" cy="4953000"/>
          </a:xfrm>
        </p:spPr>
        <p:txBody>
          <a:bodyPr/>
          <a:lstStyle/>
          <a:p>
            <a:pPr eaLnBrk="1" hangingPunct="1">
              <a:buFont typeface="Arial" charset="0"/>
              <a:buNone/>
            </a:pPr>
            <a:r>
              <a:rPr lang="en-US" sz="2000" smtClean="0"/>
              <a:t>AACR2</a:t>
            </a:r>
            <a:br>
              <a:rPr lang="en-US" sz="2000" smtClean="0"/>
            </a:br>
            <a:r>
              <a:rPr lang="en-US" sz="2000" smtClean="0"/>
              <a:t>260 $a Atlanta : $b Society of Biblical Literature, $c c2003.</a:t>
            </a:r>
          </a:p>
          <a:p>
            <a:pPr eaLnBrk="1" hangingPunct="1">
              <a:buFont typeface="Arial" charset="0"/>
              <a:buNone/>
            </a:pPr>
            <a:r>
              <a:rPr lang="en-US" sz="2000" smtClean="0"/>
              <a:t>RDA</a:t>
            </a:r>
          </a:p>
          <a:p>
            <a:pPr eaLnBrk="1" hangingPunct="1">
              <a:buFont typeface="Arial" charset="0"/>
              <a:buNone/>
            </a:pPr>
            <a:r>
              <a:rPr lang="en-US" sz="2000" smtClean="0"/>
              <a:t>	264   1 $a Atlanta : $b Society of Biblical Literature, $c [2003]</a:t>
            </a:r>
          </a:p>
          <a:p>
            <a:pPr eaLnBrk="1" hangingPunct="1">
              <a:buFont typeface="Arial" charset="0"/>
              <a:buNone/>
            </a:pPr>
            <a:r>
              <a:rPr lang="en-US" sz="2000" smtClean="0"/>
              <a:t>	</a:t>
            </a:r>
            <a:r>
              <a:rPr lang="en-US" sz="2000" i="1" smtClean="0"/>
              <a:t>or</a:t>
            </a:r>
            <a:endParaRPr lang="en-US" sz="2000" smtClean="0"/>
          </a:p>
          <a:p>
            <a:pPr eaLnBrk="1" hangingPunct="1">
              <a:buFont typeface="Arial" charset="0"/>
              <a:buNone/>
            </a:pPr>
            <a:r>
              <a:rPr lang="en-US" sz="2000" smtClean="0"/>
              <a:t>	264   1 $a Atlanta : $b Society of Biblical Literature, $c [2003]</a:t>
            </a:r>
          </a:p>
          <a:p>
            <a:pPr eaLnBrk="1" hangingPunct="1">
              <a:buFont typeface="Arial" charset="0"/>
              <a:buNone/>
            </a:pPr>
            <a:r>
              <a:rPr lang="en-US" sz="2000"/>
              <a:t>	</a:t>
            </a:r>
            <a:r>
              <a:rPr lang="en-US" sz="2000" smtClean="0"/>
              <a:t>264   4 $c ©2003</a:t>
            </a:r>
            <a:endParaRPr lang="en-US" sz="2000"/>
          </a:p>
          <a:p>
            <a:pPr eaLnBrk="1" hangingPunct="1">
              <a:buFont typeface="Arial" charset="0"/>
              <a:buNone/>
            </a:pPr>
            <a:r>
              <a:rPr lang="en-US" sz="2000" smtClean="0"/>
              <a:t>	</a:t>
            </a:r>
            <a:r>
              <a:rPr lang="en-US" sz="2000" i="1" smtClean="0"/>
              <a:t>or</a:t>
            </a:r>
            <a:r>
              <a:rPr lang="en-US" sz="2000" smtClean="0"/>
              <a:t/>
            </a:r>
            <a:br>
              <a:rPr lang="en-US" sz="2000" smtClean="0"/>
            </a:br>
            <a:r>
              <a:rPr lang="en-US" sz="2000" smtClean="0"/>
              <a:t>264   1 $a Atlanta : $b Society of Biblical Literature, $c [date of publication not identified]</a:t>
            </a:r>
          </a:p>
          <a:p>
            <a:pPr eaLnBrk="1" hangingPunct="1">
              <a:buFont typeface="Arial" charset="0"/>
              <a:buNone/>
            </a:pPr>
            <a:r>
              <a:rPr lang="en-US" sz="2000"/>
              <a:t>	</a:t>
            </a:r>
            <a:r>
              <a:rPr lang="en-US" sz="2000" smtClean="0"/>
              <a:t>264   4 $c ©2003</a:t>
            </a:r>
          </a:p>
        </p:txBody>
      </p:sp>
      <p:pic>
        <p:nvPicPr>
          <p:cNvPr id="66564"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04800" y="1676400"/>
            <a:ext cx="2657475" cy="4419600"/>
          </a:xfrm>
          <a:ln>
            <a:solidFill>
              <a:schemeClr val="tx1"/>
            </a:solidFill>
            <a:miter lim="800000"/>
            <a:headEnd/>
            <a:tailEnd/>
          </a:ln>
        </p:spPr>
      </p:pic>
      <p:pic>
        <p:nvPicPr>
          <p:cNvPr id="665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733925"/>
            <a:ext cx="2743200" cy="600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pPr>
              <a:defRPr/>
            </a:pPr>
            <a:fld id="{0E673AF4-1322-4587-88EE-4807DB9A4610}" type="slidenum">
              <a:rPr lang="en-US"/>
              <a:pPr>
                <a:defRPr/>
              </a:pPr>
              <a:t>82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5"/>
          <p:cNvSpPr>
            <a:spLocks noGrp="1"/>
          </p:cNvSpPr>
          <p:nvPr>
            <p:ph type="title"/>
          </p:nvPr>
        </p:nvSpPr>
        <p:spPr/>
        <p:txBody>
          <a:bodyPr/>
          <a:lstStyle/>
          <a:p>
            <a:pPr eaLnBrk="1" hangingPunct="1"/>
            <a:r>
              <a:rPr lang="en-US" smtClean="0"/>
              <a:t>Publication Information</a:t>
            </a:r>
            <a:br>
              <a:rPr lang="en-US" smtClean="0"/>
            </a:br>
            <a:r>
              <a:rPr lang="en-US" smtClean="0"/>
              <a:t>Phonogram Date</a:t>
            </a:r>
          </a:p>
        </p:txBody>
      </p:sp>
      <p:sp>
        <p:nvSpPr>
          <p:cNvPr id="67587" name="Content Placeholder 7"/>
          <p:cNvSpPr>
            <a:spLocks noGrp="1"/>
          </p:cNvSpPr>
          <p:nvPr>
            <p:ph sz="half" idx="2"/>
          </p:nvPr>
        </p:nvSpPr>
        <p:spPr>
          <a:xfrm>
            <a:off x="4343400" y="1600200"/>
            <a:ext cx="4343400" cy="4525963"/>
          </a:xfrm>
        </p:spPr>
        <p:txBody>
          <a:bodyPr/>
          <a:lstStyle/>
          <a:p>
            <a:pPr eaLnBrk="1" hangingPunct="1">
              <a:buFont typeface="Arial" charset="0"/>
              <a:buNone/>
            </a:pPr>
            <a:r>
              <a:rPr lang="en-US" sz="2400" smtClean="0"/>
              <a:t>AACR2</a:t>
            </a:r>
            <a:br>
              <a:rPr lang="en-US" sz="2400" smtClean="0"/>
            </a:br>
            <a:r>
              <a:rPr lang="en-US" sz="2400" smtClean="0"/>
              <a:t>260  $a [Germany] : $b Naxos, $c [2002].</a:t>
            </a:r>
            <a:br>
              <a:rPr lang="en-US" sz="2400" smtClean="0"/>
            </a:br>
            <a:r>
              <a:rPr lang="en-US" sz="2400" smtClean="0"/>
              <a:t>500  $a Phonogram date on label and container: p1987 [sic].</a:t>
            </a:r>
          </a:p>
          <a:p>
            <a:pPr eaLnBrk="1" hangingPunct="1">
              <a:buFont typeface="Arial" charset="0"/>
              <a:buNone/>
            </a:pPr>
            <a:r>
              <a:rPr lang="en-US" sz="2400" smtClean="0"/>
              <a:t>RDA</a:t>
            </a:r>
            <a:br>
              <a:rPr lang="en-US" sz="2400" smtClean="0"/>
            </a:br>
            <a:r>
              <a:rPr lang="en-US" sz="2400" smtClean="0"/>
              <a:t>264   1 $a [Germany] : $b Naxos, $c [2002]</a:t>
            </a:r>
          </a:p>
          <a:p>
            <a:pPr eaLnBrk="1" hangingPunct="1">
              <a:buFont typeface="Arial" charset="0"/>
              <a:buNone/>
            </a:pPr>
            <a:r>
              <a:rPr lang="en-US" sz="2400"/>
              <a:t>	</a:t>
            </a:r>
            <a:r>
              <a:rPr lang="en-US" sz="2400" smtClean="0"/>
              <a:t>264   4 $c ℗1987</a:t>
            </a:r>
          </a:p>
        </p:txBody>
      </p:sp>
      <p:pic>
        <p:nvPicPr>
          <p:cNvPr id="67588"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52400" y="1676400"/>
            <a:ext cx="4038600" cy="4014788"/>
          </a:xfrm>
          <a:ln>
            <a:solidFill>
              <a:schemeClr val="tx1"/>
            </a:solidFill>
            <a:miter lim="800000"/>
            <a:headEnd/>
            <a:tailEnd/>
          </a:ln>
        </p:spPr>
      </p:pic>
      <p:sp>
        <p:nvSpPr>
          <p:cNvPr id="10" name="Slide Number Placeholder 9"/>
          <p:cNvSpPr>
            <a:spLocks noGrp="1"/>
          </p:cNvSpPr>
          <p:nvPr>
            <p:ph type="sldNum" sz="quarter" idx="12"/>
          </p:nvPr>
        </p:nvSpPr>
        <p:spPr/>
        <p:txBody>
          <a:bodyPr/>
          <a:lstStyle/>
          <a:p>
            <a:pPr>
              <a:defRPr/>
            </a:pPr>
            <a:fld id="{15ACC6D6-50EE-4F13-8FD3-D00A0C6F6E17}" type="slidenum">
              <a:rPr lang="en-US"/>
              <a:pPr>
                <a:defRPr/>
              </a:pPr>
              <a:t>83</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smtClean="0"/>
              <a:t>Publication Information</a:t>
            </a:r>
            <a:br>
              <a:rPr lang="en-US" smtClean="0"/>
            </a:br>
            <a:r>
              <a:rPr lang="en-US" smtClean="0"/>
              <a:t>Date of Manufacture</a:t>
            </a:r>
          </a:p>
        </p:txBody>
      </p:sp>
      <p:sp>
        <p:nvSpPr>
          <p:cNvPr id="68611" name="Content Placeholder 3"/>
          <p:cNvSpPr>
            <a:spLocks noGrp="1"/>
          </p:cNvSpPr>
          <p:nvPr>
            <p:ph sz="half" idx="2"/>
          </p:nvPr>
        </p:nvSpPr>
        <p:spPr>
          <a:xfrm>
            <a:off x="4191000" y="1981200"/>
            <a:ext cx="4495800" cy="2819400"/>
          </a:xfrm>
        </p:spPr>
        <p:txBody>
          <a:bodyPr/>
          <a:lstStyle/>
          <a:p>
            <a:pPr eaLnBrk="1" hangingPunct="1">
              <a:buFont typeface="Arial" charset="0"/>
              <a:buNone/>
            </a:pPr>
            <a:r>
              <a:rPr lang="en-US" sz="2000" smtClean="0"/>
              <a:t>AACR2</a:t>
            </a:r>
            <a:br>
              <a:rPr lang="en-US" sz="2000" smtClean="0"/>
            </a:br>
            <a:r>
              <a:rPr lang="en-US" sz="2000" smtClean="0"/>
              <a:t>260  $a [Bethesda, Md.] : $b U.S. Dept. of Health and Human Services, National Institutes of Health, National Cancer Institute, Division of Cancer Control and Population Sciences, $c 2008 printing.</a:t>
            </a:r>
          </a:p>
          <a:p>
            <a:pPr eaLnBrk="1" hangingPunct="1">
              <a:buFont typeface="Arial" charset="0"/>
              <a:buNone/>
            </a:pPr>
            <a:endParaRPr lang="en-US" sz="2000" smtClean="0"/>
          </a:p>
        </p:txBody>
      </p:sp>
      <p:pic>
        <p:nvPicPr>
          <p:cNvPr id="68612"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228600" y="1600200"/>
            <a:ext cx="3484563" cy="4525963"/>
          </a:xfrm>
          <a:ln>
            <a:solidFill>
              <a:schemeClr val="tx1"/>
            </a:solidFill>
            <a:miter lim="800000"/>
            <a:headEnd/>
            <a:tailEnd/>
          </a:ln>
        </p:spPr>
      </p:pic>
      <p:pic>
        <p:nvPicPr>
          <p:cNvPr id="686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648200"/>
            <a:ext cx="1685925" cy="1895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pPr>
              <a:defRPr/>
            </a:pPr>
            <a:fld id="{B25AD19B-85F1-495B-AC66-9511E9454FB6}" type="slidenum">
              <a:rPr lang="en-US"/>
              <a:pPr>
                <a:defRPr/>
              </a:pPr>
              <a:t>84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mtClean="0"/>
              <a:t>Publication Information</a:t>
            </a:r>
            <a:br>
              <a:rPr lang="en-US" smtClean="0"/>
            </a:br>
            <a:r>
              <a:rPr lang="en-US" smtClean="0"/>
              <a:t>Date of Manufacture</a:t>
            </a:r>
          </a:p>
        </p:txBody>
      </p:sp>
      <p:sp>
        <p:nvSpPr>
          <p:cNvPr id="69635" name="Content Placeholder 3"/>
          <p:cNvSpPr>
            <a:spLocks noGrp="1"/>
          </p:cNvSpPr>
          <p:nvPr>
            <p:ph sz="half" idx="2"/>
          </p:nvPr>
        </p:nvSpPr>
        <p:spPr>
          <a:xfrm>
            <a:off x="4191000" y="1371600"/>
            <a:ext cx="4495800" cy="5029200"/>
          </a:xfrm>
        </p:spPr>
        <p:txBody>
          <a:bodyPr/>
          <a:lstStyle/>
          <a:p>
            <a:pPr eaLnBrk="1" hangingPunct="1">
              <a:buFont typeface="Arial" charset="0"/>
              <a:buNone/>
            </a:pPr>
            <a:r>
              <a:rPr lang="en-US" sz="2000" smtClean="0"/>
              <a:t>RDA</a:t>
            </a:r>
            <a:br>
              <a:rPr lang="en-US" sz="2000" smtClean="0"/>
            </a:br>
            <a:r>
              <a:rPr lang="en-US" sz="2000" smtClean="0"/>
              <a:t>264   1 $a [Bethesda, Maryland] : $b U.S. Department of Health and Human Services, National Institutes of Health, National Cancer Institute, Division of Cancer Control and Population Sciences, $c [2008?]</a:t>
            </a:r>
            <a:br>
              <a:rPr lang="en-US" sz="2000" smtClean="0"/>
            </a:br>
            <a:r>
              <a:rPr lang="en-US" sz="2000" i="1" smtClean="0"/>
              <a:t>or</a:t>
            </a:r>
            <a:endParaRPr lang="en-US" sz="2000" smtClean="0"/>
          </a:p>
          <a:p>
            <a:pPr eaLnBrk="1" hangingPunct="1">
              <a:buFont typeface="Arial" charset="0"/>
              <a:buNone/>
            </a:pPr>
            <a:r>
              <a:rPr lang="en-US" sz="2000" smtClean="0"/>
              <a:t>	264   1 $a [Bethesda, Maryland] : $b U.S. Department of Health and Human Services, National Institutes of Health, National Cancer Institute, Division of Cancer Control and Population Sciences, $c [date of publication not identified]</a:t>
            </a:r>
          </a:p>
          <a:p>
            <a:pPr eaLnBrk="1" hangingPunct="1">
              <a:buFont typeface="Arial" charset="0"/>
              <a:buNone/>
            </a:pPr>
            <a:r>
              <a:rPr lang="en-US" sz="2000"/>
              <a:t>	</a:t>
            </a:r>
            <a:r>
              <a:rPr lang="en-US" sz="2000" smtClean="0"/>
              <a:t>264   3 $c 2008.</a:t>
            </a:r>
          </a:p>
        </p:txBody>
      </p:sp>
      <p:pic>
        <p:nvPicPr>
          <p:cNvPr id="6963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228600" y="1600200"/>
            <a:ext cx="3484563" cy="4525963"/>
          </a:xfrm>
          <a:ln>
            <a:solidFill>
              <a:schemeClr val="tx1"/>
            </a:solidFill>
            <a:miter lim="800000"/>
            <a:headEnd/>
            <a:tailEnd/>
          </a:ln>
        </p:spPr>
      </p:pic>
      <p:pic>
        <p:nvPicPr>
          <p:cNvPr id="696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419601"/>
            <a:ext cx="1685925"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Slide Number Placeholder 16"/>
          <p:cNvSpPr>
            <a:spLocks noGrp="1"/>
          </p:cNvSpPr>
          <p:nvPr>
            <p:ph type="sldNum" sz="quarter" idx="12"/>
          </p:nvPr>
        </p:nvSpPr>
        <p:spPr/>
        <p:txBody>
          <a:bodyPr/>
          <a:lstStyle/>
          <a:p>
            <a:pPr>
              <a:defRPr/>
            </a:pPr>
            <a:fld id="{D4D33AF2-2E1B-4026-981C-7F502634551B}" type="slidenum">
              <a:rPr lang="en-US"/>
              <a:pPr>
                <a:defRPr/>
              </a:pPr>
              <a:t>85</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t>Publication Information</a:t>
            </a:r>
            <a:br>
              <a:rPr lang="en-US" smtClean="0"/>
            </a:br>
            <a:r>
              <a:rPr lang="en-US" smtClean="0"/>
              <a:t>Publication Date Not Identified</a:t>
            </a:r>
          </a:p>
        </p:txBody>
      </p:sp>
      <p:sp>
        <p:nvSpPr>
          <p:cNvPr id="70659" name="Content Placeholder 4"/>
          <p:cNvSpPr>
            <a:spLocks noGrp="1"/>
          </p:cNvSpPr>
          <p:nvPr>
            <p:ph idx="1"/>
          </p:nvPr>
        </p:nvSpPr>
        <p:spPr>
          <a:xfrm>
            <a:off x="457200" y="1600200"/>
            <a:ext cx="8229600" cy="4648200"/>
          </a:xfrm>
        </p:spPr>
        <p:txBody>
          <a:bodyPr/>
          <a:lstStyle/>
          <a:p>
            <a:pPr eaLnBrk="1" hangingPunct="1"/>
            <a:r>
              <a:rPr lang="en-US" sz="2200" dirty="0" smtClean="0"/>
              <a:t>If the publication contains no publication date and it cannot be supplied, use “date of publication not identified” (RDA 2.8.6.6)</a:t>
            </a:r>
            <a:br>
              <a:rPr lang="en-US" sz="2200" dirty="0" smtClean="0"/>
            </a:br>
            <a:r>
              <a:rPr lang="en-US" sz="2200" dirty="0" smtClean="0"/>
              <a:t/>
            </a:r>
            <a:br>
              <a:rPr lang="en-US" sz="2200" dirty="0" smtClean="0"/>
            </a:br>
            <a:r>
              <a:rPr lang="en-US" sz="2200" dirty="0" smtClean="0"/>
              <a:t>264  1 $a New York : $b Sear Publishing Company, $c [date of publication not identified]</a:t>
            </a:r>
          </a:p>
          <a:p>
            <a:pPr eaLnBrk="1" hangingPunct="1"/>
            <a:endParaRPr lang="en-US" sz="2200" dirty="0" smtClean="0"/>
          </a:p>
          <a:p>
            <a:pPr eaLnBrk="1" hangingPunct="1"/>
            <a:r>
              <a:rPr lang="en-US" sz="2200" dirty="0" smtClean="0"/>
              <a:t>However, it seems unlikely that this formulation would ever need to be used in the absence of distribution, copyright or manufacture date. At the very least the cataloger knows the manifestation was published before the date of cataloging.</a:t>
            </a:r>
          </a:p>
          <a:p>
            <a:pPr eaLnBrk="1" hangingPunct="1">
              <a:buFont typeface="Arial" charset="0"/>
              <a:buNone/>
            </a:pPr>
            <a:r>
              <a:rPr lang="en-US" sz="2200" dirty="0" smtClean="0"/>
              <a:t/>
            </a:r>
            <a:br>
              <a:rPr lang="en-US" sz="2200" dirty="0" smtClean="0"/>
            </a:br>
            <a:r>
              <a:rPr lang="en-US" sz="2200" dirty="0" smtClean="0"/>
              <a:t> 264  1 $a New York : $b Sear Publishing Company, $c [not after November 1, 2012]</a:t>
            </a:r>
          </a:p>
        </p:txBody>
      </p:sp>
      <p:sp>
        <p:nvSpPr>
          <p:cNvPr id="6" name="Slide Number Placeholder 5"/>
          <p:cNvSpPr>
            <a:spLocks noGrp="1"/>
          </p:cNvSpPr>
          <p:nvPr>
            <p:ph type="sldNum" sz="quarter" idx="12"/>
          </p:nvPr>
        </p:nvSpPr>
        <p:spPr/>
        <p:txBody>
          <a:bodyPr/>
          <a:lstStyle/>
          <a:p>
            <a:pPr>
              <a:defRPr/>
            </a:pPr>
            <a:fld id="{090663EF-CF73-4190-93FA-02D0372740BC}" type="slidenum">
              <a:rPr lang="en-US"/>
              <a:pPr>
                <a:defRPr/>
              </a:pPr>
              <a:t>86</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3886200" y="4648200"/>
            <a:ext cx="5257800" cy="1600200"/>
          </a:xfrm>
        </p:spPr>
        <p:txBody>
          <a:bodyPr/>
          <a:lstStyle/>
          <a:p>
            <a:pPr>
              <a:buFont typeface="Arial" charset="0"/>
              <a:buNone/>
            </a:pPr>
            <a:r>
              <a:rPr lang="en-US" smtClean="0"/>
              <a:t>Record the publication statement in the RDA worksheet</a:t>
            </a: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228600" y="11116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23" t="18959" r="31579" b="46570"/>
          <a:stretch/>
        </p:blipFill>
        <p:spPr bwMode="auto">
          <a:xfrm>
            <a:off x="2552700" y="990600"/>
            <a:ext cx="4229100" cy="3361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Bibliographic Record</a:t>
            </a:r>
            <a:br>
              <a:rPr lang="en-US" smtClean="0"/>
            </a:br>
            <a:r>
              <a:rPr lang="en-US" smtClean="0"/>
              <a:t>Publication Statement</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New York : $b Free Press, $c 2012.</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a:t>
            </a:r>
            <a:r>
              <a:rPr lang="en-US" sz="2400"/>
              <a:t> </a:t>
            </a:r>
            <a:r>
              <a:rPr lang="en-US" sz="2400" smtClean="0"/>
              <a:t>$a </a:t>
            </a:r>
            <a:r>
              <a:rPr lang="en-US" sz="2400"/>
              <a:t>New York ; $a London ; $a Toronto ; $a Sydney ; $a New Delhi : $b Free Press, $c 2012.</a:t>
            </a:r>
          </a:p>
          <a:p>
            <a:pPr marL="0" indent="0">
              <a:buNone/>
            </a:pPr>
            <a:r>
              <a:rPr lang="en-US" sz="2400" smtClean="0"/>
              <a:t>264 -4</a:t>
            </a:r>
            <a:r>
              <a:rPr lang="en-US" sz="2400"/>
              <a:t> </a:t>
            </a:r>
            <a:r>
              <a:rPr lang="en-US" sz="2400" smtClean="0"/>
              <a:t>$c </a:t>
            </a:r>
            <a:r>
              <a:rPr lang="en-US" sz="2400"/>
              <a:t>©</a:t>
            </a:r>
            <a:r>
              <a:rPr lang="en-US" sz="2400" smtClean="0"/>
              <a:t>2011</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5410200" y="2974900"/>
            <a:ext cx="3352800" cy="3273500"/>
          </a:xfrm>
        </p:spPr>
        <p:txBody>
          <a:bodyPr/>
          <a:lstStyle/>
          <a:p>
            <a:pPr marL="0" indent="0">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a:t>
            </a:r>
            <a:r>
              <a:rPr lang="en-US" smtClean="0">
                <a:solidFill>
                  <a:schemeClr val="tx1"/>
                </a:solidFill>
              </a:rPr>
              <a:t>page</a:t>
            </a:r>
            <a:endParaRPr lang="en-US">
              <a:solidFill>
                <a:schemeClr val="tx1"/>
              </a:solidFill>
            </a:endParaRPr>
          </a:p>
        </p:txBody>
      </p:sp>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457200" y="76200"/>
            <a:ext cx="4572000" cy="5949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89</a:t>
            </a:fld>
            <a:endParaRPr lang="en-US"/>
          </a:p>
        </p:txBody>
      </p:sp>
    </p:spTree>
    <p:extLst>
      <p:ext uri="{BB962C8B-B14F-4D97-AF65-F5344CB8AC3E}">
        <p14:creationId xmlns:p14="http://schemas.microsoft.com/office/powerpoint/2010/main" val="1161254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Manifestations: </a:t>
            </a:r>
            <a:br>
              <a:rPr lang="en-US" smtClean="0"/>
            </a:br>
            <a:r>
              <a:rPr lang="en-US" smtClean="0"/>
              <a:t>Core Elements (1.3)</a:t>
            </a:r>
            <a:endParaRPr lang="en-US"/>
          </a:p>
        </p:txBody>
      </p:sp>
      <p:sp>
        <p:nvSpPr>
          <p:cNvPr id="3" name="Content Placeholder 2"/>
          <p:cNvSpPr>
            <a:spLocks noGrp="1"/>
          </p:cNvSpPr>
          <p:nvPr>
            <p:ph idx="1"/>
          </p:nvPr>
        </p:nvSpPr>
        <p:spPr/>
        <p:txBody>
          <a:bodyPr/>
          <a:lstStyle/>
          <a:p>
            <a:pPr marL="0" indent="0">
              <a:buNone/>
            </a:pPr>
            <a:r>
              <a:rPr lang="en-US" smtClean="0"/>
              <a:t>“Core”</a:t>
            </a:r>
          </a:p>
          <a:p>
            <a:r>
              <a:rPr lang="en-US" smtClean="0"/>
              <a:t>title proper</a:t>
            </a:r>
          </a:p>
          <a:p>
            <a:r>
              <a:rPr lang="en-US" smtClean="0"/>
              <a:t>first statement of responsibility</a:t>
            </a:r>
          </a:p>
          <a:p>
            <a:r>
              <a:rPr lang="en-US" smtClean="0"/>
              <a:t>designation of edition</a:t>
            </a:r>
          </a:p>
          <a:p>
            <a:r>
              <a:rPr lang="en-US" smtClean="0"/>
              <a:t>designation of named revision of an edition</a:t>
            </a:r>
          </a:p>
          <a:p>
            <a:r>
              <a:rPr lang="en-US" smtClean="0"/>
              <a:t>serial numbering</a:t>
            </a:r>
          </a:p>
          <a:p>
            <a:r>
              <a:rPr lang="en-US" smtClean="0"/>
              <a:t>date of production (for resource in unpublished form)</a:t>
            </a:r>
          </a:p>
          <a:p>
            <a:endParaRPr lang="en-US" smtClean="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spTree>
    <p:extLst>
      <p:ext uri="{BB962C8B-B14F-4D97-AF65-F5344CB8AC3E}">
        <p14:creationId xmlns:p14="http://schemas.microsoft.com/office/powerpoint/2010/main" val="4054194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Bibliographic Record</a:t>
            </a:r>
            <a:br>
              <a:rPr lang="en-US" smtClean="0"/>
            </a:br>
            <a:r>
              <a:rPr lang="en-US" smtClean="0"/>
              <a:t>Publication Statement</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Youngstown, Ohio, United States of America : $b The Butler Institute of American Art, $c [2010]</a:t>
            </a:r>
          </a:p>
          <a:p>
            <a:pPr marL="0" indent="0">
              <a:buNone/>
            </a:pPr>
            <a:r>
              <a:rPr lang="en-US" sz="2400" b="1" smtClean="0"/>
              <a:t>NOTE: Do not shorten elements.</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a:t>
            </a:r>
            <a:r>
              <a:rPr lang="en-US" sz="2400"/>
              <a:t> </a:t>
            </a:r>
            <a:r>
              <a:rPr lang="en-US" sz="2400" smtClean="0"/>
              <a:t>-1</a:t>
            </a:r>
            <a:r>
              <a:rPr lang="en-US" sz="2400"/>
              <a:t> </a:t>
            </a:r>
            <a:r>
              <a:rPr lang="en-US" sz="2400" smtClean="0"/>
              <a:t>$a </a:t>
            </a:r>
            <a:r>
              <a:rPr lang="en-US" sz="2400"/>
              <a:t>Youngstown, Ohio, United States of America : $b The Butler Institute of American Art, $c [2010]</a:t>
            </a:r>
          </a:p>
          <a:p>
            <a:pPr marL="0" indent="0">
              <a:buNone/>
            </a:pPr>
            <a:r>
              <a:rPr lang="en-US" sz="2400" smtClean="0"/>
              <a:t>264 -4 $c </a:t>
            </a:r>
            <a:r>
              <a:rPr lang="en-US" sz="2400"/>
              <a:t>©2010</a:t>
            </a: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90</a:t>
            </a:fld>
            <a:endParaRPr lang="en-US"/>
          </a:p>
        </p:txBody>
      </p:sp>
    </p:spTree>
    <p:extLst>
      <p:ext uri="{BB962C8B-B14F-4D97-AF65-F5344CB8AC3E}">
        <p14:creationId xmlns:p14="http://schemas.microsoft.com/office/powerpoint/2010/main" val="5836035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762000" y="4648200"/>
            <a:ext cx="4343400" cy="1254690"/>
          </a:xfrm>
        </p:spPr>
        <p:txBody>
          <a:bodyPr/>
          <a:lstStyle/>
          <a:p>
            <a:pPr>
              <a:buFont typeface="Arial" charset="0"/>
              <a:buNone/>
            </a:pPr>
            <a:r>
              <a:rPr lang="en-US" smtClean="0"/>
              <a:t>Record the publication statement in the RDA worksheet</a:t>
            </a:r>
          </a:p>
        </p:txBody>
      </p:sp>
      <p:pic>
        <p:nvPicPr>
          <p:cNvPr id="6"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35" t="15741" r="17820" b="11201"/>
          <a:stretch/>
        </p:blipFill>
        <p:spPr bwMode="auto">
          <a:xfrm>
            <a:off x="288099" y="152400"/>
            <a:ext cx="3169086"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52" t="10722" r="5156" b="6266"/>
          <a:stretch/>
        </p:blipFill>
        <p:spPr bwMode="auto">
          <a:xfrm>
            <a:off x="2575143" y="152401"/>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6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008" t="14718" r="30496" b="12908"/>
          <a:stretch/>
        </p:blipFill>
        <p:spPr bwMode="auto">
          <a:xfrm>
            <a:off x="6480033" y="152400"/>
            <a:ext cx="2046813"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91</a:t>
            </a:fld>
            <a:endParaRPr lang="en-US"/>
          </a:p>
        </p:txBody>
      </p:sp>
    </p:spTree>
    <p:extLst>
      <p:ext uri="{BB962C8B-B14F-4D97-AF65-F5344CB8AC3E}">
        <p14:creationId xmlns:p14="http://schemas.microsoft.com/office/powerpoint/2010/main" val="25658609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Bibliographic Record</a:t>
            </a:r>
            <a:br>
              <a:rPr lang="en-US" smtClean="0"/>
            </a:br>
            <a:r>
              <a:rPr lang="en-US" smtClean="0"/>
              <a:t>Publication Statement</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New York : $b The Metropolitan Museum of Art, $c [2012]</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264 -1 $a </a:t>
            </a:r>
            <a:r>
              <a:rPr lang="en-US" sz="2400"/>
              <a:t>New York : $b The Metropolitan Museum of Art, $c [2012]</a:t>
            </a:r>
          </a:p>
          <a:p>
            <a:pPr marL="0" indent="0">
              <a:buNone/>
            </a:pPr>
            <a:r>
              <a:rPr lang="en-US" sz="2400" smtClean="0"/>
              <a:t>264 -2 $a </a:t>
            </a:r>
            <a:r>
              <a:rPr lang="en-US" sz="2400"/>
              <a:t>New Haven : $b Yale University Press</a:t>
            </a:r>
          </a:p>
          <a:p>
            <a:pPr marL="0" indent="0">
              <a:buNone/>
            </a:pPr>
            <a:r>
              <a:rPr lang="en-US" sz="2400" smtClean="0"/>
              <a:t>264 -4 $c </a:t>
            </a:r>
            <a:r>
              <a:rPr lang="en-US" sz="2400"/>
              <a:t>©2012</a:t>
            </a: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92</a:t>
            </a:fld>
            <a:endParaRPr lang="en-US"/>
          </a:p>
        </p:txBody>
      </p:sp>
    </p:spTree>
    <p:extLst>
      <p:ext uri="{BB962C8B-B14F-4D97-AF65-F5344CB8AC3E}">
        <p14:creationId xmlns:p14="http://schemas.microsoft.com/office/powerpoint/2010/main" val="29860109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3886200" y="4648200"/>
            <a:ext cx="5257800" cy="1600200"/>
          </a:xfrm>
        </p:spPr>
        <p:txBody>
          <a:bodyPr/>
          <a:lstStyle/>
          <a:p>
            <a:pPr>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534" y="923565"/>
            <a:ext cx="2677395" cy="4486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678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42" t="12624" r="42743" b="71746"/>
          <a:stretch/>
        </p:blipFill>
        <p:spPr bwMode="auto">
          <a:xfrm>
            <a:off x="2360134" y="563385"/>
            <a:ext cx="3812066" cy="17660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93</a:t>
            </a:fld>
            <a:endParaRPr lang="en-US"/>
          </a:p>
        </p:txBody>
      </p:sp>
    </p:spTree>
    <p:extLst>
      <p:ext uri="{BB962C8B-B14F-4D97-AF65-F5344CB8AC3E}">
        <p14:creationId xmlns:p14="http://schemas.microsoft.com/office/powerpoint/2010/main" val="394794638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Bibliographic Record</a:t>
            </a:r>
            <a:br>
              <a:rPr lang="en-US" smtClean="0"/>
            </a:br>
            <a:r>
              <a:rPr lang="en-US" smtClean="0"/>
              <a:t>Publication Statement</a:t>
            </a:r>
          </a:p>
        </p:txBody>
      </p:sp>
      <p:sp>
        <p:nvSpPr>
          <p:cNvPr id="72707" name="Content Placeholder 2"/>
          <p:cNvSpPr>
            <a:spLocks noGrp="1"/>
          </p:cNvSpPr>
          <p:nvPr>
            <p:ph idx="1"/>
          </p:nvPr>
        </p:nvSpPr>
        <p:spPr/>
        <p:txBody>
          <a:bodyPr/>
          <a:lstStyle/>
          <a:p>
            <a:pPr>
              <a:buFont typeface="Arial" charset="0"/>
              <a:buNone/>
            </a:pPr>
            <a:r>
              <a:rPr lang="en-US" sz="2400" i="1" dirty="0" smtClean="0"/>
              <a:t>RDA core</a:t>
            </a:r>
          </a:p>
          <a:p>
            <a:pPr marL="0" indent="0">
              <a:buNone/>
            </a:pPr>
            <a:r>
              <a:rPr lang="en-US" sz="2400" dirty="0" smtClean="0"/>
              <a:t>264 -1</a:t>
            </a:r>
            <a:r>
              <a:rPr lang="en-US" sz="2400" dirty="0"/>
              <a:t> </a:t>
            </a:r>
            <a:r>
              <a:rPr lang="en-US" sz="2400" dirty="0" smtClean="0"/>
              <a:t>$a </a:t>
            </a:r>
            <a:r>
              <a:rPr lang="en-US" sz="2400" dirty="0"/>
              <a:t>New York City : $b New Directions, $c [1957</a:t>
            </a:r>
            <a:r>
              <a:rPr lang="en-US" sz="2400" dirty="0" smtClean="0"/>
              <a:t>?]</a:t>
            </a:r>
          </a:p>
          <a:p>
            <a:pPr marL="0" indent="0">
              <a:buNone/>
            </a:pPr>
            <a:r>
              <a:rPr lang="en-US" sz="2400" dirty="0" smtClean="0"/>
              <a:t> [or another date before 1962 (</a:t>
            </a:r>
            <a:r>
              <a:rPr lang="en-US" sz="2400" dirty="0" err="1" smtClean="0"/>
              <a:t>lccn</a:t>
            </a:r>
            <a:r>
              <a:rPr lang="en-US" sz="2400" dirty="0" smtClean="0"/>
              <a:t>) and after 1957, the date of publication of the first expression of the work]</a:t>
            </a:r>
            <a:endParaRPr lang="en-US" sz="2400" dirty="0"/>
          </a:p>
          <a:p>
            <a:pPr>
              <a:buFont typeface="Arial" charset="0"/>
              <a:buNone/>
            </a:pPr>
            <a:r>
              <a:rPr lang="en-US" sz="2400" i="1" dirty="0" smtClean="0"/>
              <a:t>or</a:t>
            </a:r>
          </a:p>
          <a:p>
            <a:pPr>
              <a:buNone/>
            </a:pPr>
            <a:r>
              <a:rPr lang="en-US" sz="2400" dirty="0" smtClean="0"/>
              <a:t>264 -1 $a New York City : $b New Directions, $c [date of publication unidentified]</a:t>
            </a:r>
          </a:p>
          <a:p>
            <a:pPr>
              <a:buFont typeface="Arial" charset="0"/>
              <a:buNone/>
            </a:pPr>
            <a:r>
              <a:rPr lang="en-US" sz="2400" i="1" dirty="0" smtClean="0"/>
              <a:t>Optionally,</a:t>
            </a:r>
          </a:p>
          <a:p>
            <a:pPr>
              <a:buFont typeface="Arial" charset="0"/>
              <a:buNone/>
            </a:pPr>
            <a:r>
              <a:rPr lang="en-US" sz="2400" dirty="0" smtClean="0"/>
              <a:t>264 -3 $a London : $b Villiers Publications Ltd.</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94</a:t>
            </a:fld>
            <a:endParaRPr lang="en-US"/>
          </a:p>
        </p:txBody>
      </p:sp>
    </p:spTree>
    <p:extLst>
      <p:ext uri="{BB962C8B-B14F-4D97-AF65-F5344CB8AC3E}">
        <p14:creationId xmlns:p14="http://schemas.microsoft.com/office/powerpoint/2010/main" val="226185457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5638800" y="3048000"/>
            <a:ext cx="3505200" cy="3200400"/>
          </a:xfrm>
        </p:spPr>
        <p:txBody>
          <a:bodyPr/>
          <a:lstStyle/>
          <a:p>
            <a:pPr marL="0">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152400" y="152400"/>
            <a:ext cx="2743199" cy="49454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78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67" t="16776" r="36537" b="18356"/>
          <a:stretch/>
        </p:blipFill>
        <p:spPr bwMode="auto">
          <a:xfrm>
            <a:off x="2233155" y="685800"/>
            <a:ext cx="3177045" cy="53264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95</a:t>
            </a:fld>
            <a:endParaRPr lang="en-US"/>
          </a:p>
        </p:txBody>
      </p:sp>
    </p:spTree>
    <p:extLst>
      <p:ext uri="{BB962C8B-B14F-4D97-AF65-F5344CB8AC3E}">
        <p14:creationId xmlns:p14="http://schemas.microsoft.com/office/powerpoint/2010/main" val="428809573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Bibliographic Record</a:t>
            </a:r>
            <a:br>
              <a:rPr lang="en-US" smtClean="0"/>
            </a:br>
            <a:r>
              <a:rPr lang="en-US" smtClean="0"/>
              <a:t>Publication Statement</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New York : $b Gustav Fischer, $c [1982]</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264 -1 $a </a:t>
            </a:r>
            <a:r>
              <a:rPr lang="en-US" sz="2400"/>
              <a:t>New York ; $a Stuttgart : $b Gustav Fischer, $c [1982]</a:t>
            </a:r>
          </a:p>
          <a:p>
            <a:pPr marL="0" indent="0">
              <a:buNone/>
            </a:pPr>
            <a:r>
              <a:rPr lang="en-US" sz="2400" smtClean="0"/>
              <a:t>264 -4</a:t>
            </a:r>
            <a:r>
              <a:rPr lang="en-US" sz="2400"/>
              <a:t> </a:t>
            </a:r>
            <a:r>
              <a:rPr lang="en-US" sz="2400" smtClean="0"/>
              <a:t>$c </a:t>
            </a:r>
            <a:r>
              <a:rPr lang="en-US" sz="2400"/>
              <a:t>©1982	</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96</a:t>
            </a:fld>
            <a:endParaRPr lang="en-US"/>
          </a:p>
        </p:txBody>
      </p:sp>
    </p:spTree>
    <p:extLst>
      <p:ext uri="{BB962C8B-B14F-4D97-AF65-F5344CB8AC3E}">
        <p14:creationId xmlns:p14="http://schemas.microsoft.com/office/powerpoint/2010/main" val="397730804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6172200" y="2716455"/>
            <a:ext cx="2971800" cy="3531945"/>
          </a:xfrm>
        </p:spPr>
        <p:txBody>
          <a:bodyPr/>
          <a:lstStyle/>
          <a:p>
            <a:pPr marL="0">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10" y="758702"/>
            <a:ext cx="3372290" cy="52610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83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16" t="13465" r="34982" b="26202"/>
          <a:stretch/>
        </p:blipFill>
        <p:spPr bwMode="auto">
          <a:xfrm>
            <a:off x="2667000" y="146926"/>
            <a:ext cx="3352800" cy="51390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97</a:t>
            </a:fld>
            <a:endParaRPr lang="en-US"/>
          </a:p>
        </p:txBody>
      </p:sp>
    </p:spTree>
    <p:extLst>
      <p:ext uri="{BB962C8B-B14F-4D97-AF65-F5344CB8AC3E}">
        <p14:creationId xmlns:p14="http://schemas.microsoft.com/office/powerpoint/2010/main" val="56915784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Bibliographic Record</a:t>
            </a:r>
            <a:br>
              <a:rPr lang="en-US" smtClean="0"/>
            </a:br>
            <a:r>
              <a:rPr lang="en-US" smtClean="0"/>
              <a:t>Publication Statement</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Kuttawa, KY : $b McClanahan Publishing House, $c [1997]</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a:t>
            </a:r>
            <a:r>
              <a:rPr lang="en-US" sz="2400"/>
              <a:t> </a:t>
            </a:r>
            <a:r>
              <a:rPr lang="en-US" sz="2400" smtClean="0"/>
              <a:t>$a </a:t>
            </a:r>
            <a:r>
              <a:rPr lang="en-US" sz="2400"/>
              <a:t>Kuttawa, KY : $b McClanahan Publishing House, $c [1997]</a:t>
            </a:r>
          </a:p>
          <a:p>
            <a:pPr marL="0" indent="0">
              <a:buNone/>
            </a:pPr>
            <a:r>
              <a:rPr lang="en-US" sz="2400" smtClean="0"/>
              <a:t>264 -4</a:t>
            </a:r>
            <a:r>
              <a:rPr lang="en-US" sz="2400"/>
              <a:t> </a:t>
            </a:r>
            <a:r>
              <a:rPr lang="en-US" sz="2400" smtClean="0"/>
              <a:t>$c </a:t>
            </a:r>
            <a:r>
              <a:rPr lang="en-US" sz="2400"/>
              <a:t>© 1997</a:t>
            </a: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98</a:t>
            </a:fld>
            <a:endParaRPr lang="en-US"/>
          </a:p>
        </p:txBody>
      </p:sp>
    </p:spTree>
    <p:extLst>
      <p:ext uri="{BB962C8B-B14F-4D97-AF65-F5344CB8AC3E}">
        <p14:creationId xmlns:p14="http://schemas.microsoft.com/office/powerpoint/2010/main" val="62347920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Describing Carriers</a:t>
            </a:r>
          </a:p>
        </p:txBody>
      </p:sp>
      <p:sp>
        <p:nvSpPr>
          <p:cNvPr id="84995" name="Content Placeholder 2"/>
          <p:cNvSpPr>
            <a:spLocks noGrp="1"/>
          </p:cNvSpPr>
          <p:nvPr>
            <p:ph idx="1"/>
          </p:nvPr>
        </p:nvSpPr>
        <p:spPr/>
        <p:txBody>
          <a:bodyPr/>
          <a:lstStyle/>
          <a:p>
            <a:r>
              <a:rPr lang="en-US" sz="2800" smtClean="0"/>
              <a:t>Instructions for recording the physical makeup of a manifestation are found in chapter 3, Describing Carriers</a:t>
            </a:r>
          </a:p>
          <a:p>
            <a:r>
              <a:rPr lang="en-US" sz="2800" smtClean="0"/>
              <a:t>Definition of carrier: A physical medium in which data, sound, images, etc., are stored. For certain types of resources, the carrier may consist of a storage medium (e.g., tape, film) sometimes encased in a plastic, metal, etc., housing (e.g., cassette, cartridge) that is an integral part of the resource. (RDA Glossary)</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5469</TotalTime>
  <Words>7509</Words>
  <Application>Microsoft Office PowerPoint</Application>
  <PresentationFormat>On-screen Show (4:3)</PresentationFormat>
  <Paragraphs>1516</Paragraphs>
  <Slides>167</Slides>
  <Notes>167</Notes>
  <HiddenSlides>0</HiddenSlides>
  <MMClips>0</MMClips>
  <ScaleCrop>false</ScaleCrop>
  <HeadingPairs>
    <vt:vector size="4" baseType="variant">
      <vt:variant>
        <vt:lpstr>Theme</vt:lpstr>
      </vt:variant>
      <vt:variant>
        <vt:i4>1</vt:i4>
      </vt:variant>
      <vt:variant>
        <vt:lpstr>Slide Titles</vt:lpstr>
      </vt:variant>
      <vt:variant>
        <vt:i4>167</vt:i4>
      </vt:variant>
    </vt:vector>
  </HeadingPairs>
  <TitlesOfParts>
    <vt:vector size="168" baseType="lpstr">
      <vt:lpstr>Office Theme</vt:lpstr>
      <vt:lpstr>Module 10 Describing Manifestations (and some attributes of Works and Expressions) </vt:lpstr>
      <vt:lpstr>Please log in to RDA</vt:lpstr>
      <vt:lpstr>ISBD Punctuation</vt:lpstr>
      <vt:lpstr>ISBD Change: Bracketing</vt:lpstr>
      <vt:lpstr>ISBD Change: Ending punctuation </vt:lpstr>
      <vt:lpstr>Coding Records for RDA</vt:lpstr>
      <vt:lpstr>FRBR Primary Entities</vt:lpstr>
      <vt:lpstr>Identifying Manifestations and Items: Important Definitions</vt:lpstr>
      <vt:lpstr>Identifying Manifestations:  Core Elements (1.3)</vt:lpstr>
      <vt:lpstr>Identifying Manifestations:  Core Elements (1.3)</vt:lpstr>
      <vt:lpstr>Identifying Manifestations:  Core Elements (1.3)</vt:lpstr>
      <vt:lpstr>Core Elements in RDA</vt:lpstr>
      <vt:lpstr>Language and script (1.4)</vt:lpstr>
      <vt:lpstr>Language and script (1.4)</vt:lpstr>
      <vt:lpstr>Changes Requiring a New Description (1.6)</vt:lpstr>
      <vt:lpstr>Capitalization of  transcribed elements (1.7)</vt:lpstr>
      <vt:lpstr>Capitalization of  transcribed elements (1.7)</vt:lpstr>
      <vt:lpstr>Punctuation of  transcribed elements (1.7.3)</vt:lpstr>
      <vt:lpstr>Diacritical marks and symbols: transcribed elements (1.7.4-5)</vt:lpstr>
      <vt:lpstr>Abbreviations: transcribed elements (1.7.4-5)</vt:lpstr>
      <vt:lpstr>Inaccuracies: transcribed elements (1.7.4-5)</vt:lpstr>
      <vt:lpstr>Identifying Manifestations Title Proper</vt:lpstr>
      <vt:lpstr>Identifying Manifestations Title Proper</vt:lpstr>
      <vt:lpstr>Identifying Manifestations Title Proper (MARC)</vt:lpstr>
      <vt:lpstr>Bibliographic Record</vt:lpstr>
      <vt:lpstr>Bibliographic Record</vt:lpstr>
      <vt:lpstr>Bibliographic Record</vt:lpstr>
      <vt:lpstr>Bibliographic Record</vt:lpstr>
      <vt:lpstr>Bibliographic Record </vt:lpstr>
      <vt:lpstr>Bibliographic Record</vt:lpstr>
      <vt:lpstr>Bibliographic Record </vt:lpstr>
      <vt:lpstr>Bibliographic Record</vt:lpstr>
      <vt:lpstr>Inaccuracies</vt:lpstr>
      <vt:lpstr>Parallel Title Proper</vt:lpstr>
      <vt:lpstr>Parallel Title Proper (MARC)</vt:lpstr>
      <vt:lpstr>Bibliographic Record</vt:lpstr>
      <vt:lpstr>Bibliographic Record</vt:lpstr>
      <vt:lpstr>Other Title Information</vt:lpstr>
      <vt:lpstr>Other Title Information (MARC)</vt:lpstr>
      <vt:lpstr>Bibliographic Record</vt:lpstr>
      <vt:lpstr>Bibliographic Record</vt:lpstr>
      <vt:lpstr>Statement of Responsibility</vt:lpstr>
      <vt:lpstr>Bibliographic Record</vt:lpstr>
      <vt:lpstr>Bibliographic Record</vt:lpstr>
      <vt:lpstr>Bibliographic Record</vt:lpstr>
      <vt:lpstr>Bibliographic Record</vt:lpstr>
      <vt:lpstr>Bibliographic Record</vt:lpstr>
      <vt:lpstr>Bibliographic Record</vt:lpstr>
      <vt:lpstr>Statement of Responsibility NO RULE OF THREE!</vt:lpstr>
      <vt:lpstr>Statement of Responsibility Optional omission</vt:lpstr>
      <vt:lpstr>Bibliographic Record</vt:lpstr>
      <vt:lpstr>Bibliographic Record</vt:lpstr>
      <vt:lpstr>Statement of Responsibility Sources</vt:lpstr>
      <vt:lpstr>PowerPoint Presentation</vt:lpstr>
      <vt:lpstr>Statement of Responsibility: What to record?</vt:lpstr>
      <vt:lpstr>Bibliographic Record</vt:lpstr>
      <vt:lpstr>Edition statement</vt:lpstr>
      <vt:lpstr>Bibliographic Record</vt:lpstr>
      <vt:lpstr>Bibliographic Record</vt:lpstr>
      <vt:lpstr>Publication Statement</vt:lpstr>
      <vt:lpstr>Publication Statement</vt:lpstr>
      <vt:lpstr>Publication Information</vt:lpstr>
      <vt:lpstr>Publication Information  (MARC 264 - NEW!)</vt:lpstr>
      <vt:lpstr>Publication Information Place</vt:lpstr>
      <vt:lpstr>Publication Information Place</vt:lpstr>
      <vt:lpstr>Publication Information More than one place</vt:lpstr>
      <vt:lpstr>Publication Information More than one place</vt:lpstr>
      <vt:lpstr>Publication Information Place of publication not identified</vt:lpstr>
      <vt:lpstr>Publication Information Place of publication not identified</vt:lpstr>
      <vt:lpstr>Publication Information Publisher’s name</vt:lpstr>
      <vt:lpstr>Publication Information Publisher’s name</vt:lpstr>
      <vt:lpstr>Publication Information More than one publisher</vt:lpstr>
      <vt:lpstr>Publication Information More than one publisher</vt:lpstr>
      <vt:lpstr>Publication Information Publisher not identified</vt:lpstr>
      <vt:lpstr>Publication Information Publisher not identified</vt:lpstr>
      <vt:lpstr>Publication Information Date</vt:lpstr>
      <vt:lpstr>Publication Information Supplied Dates (RDA 1.9.2)</vt:lpstr>
      <vt:lpstr>Publication Information Supplied Dates (RDA 1.9.2)</vt:lpstr>
      <vt:lpstr>Publication Information Copyright and Date of Manufacture</vt:lpstr>
      <vt:lpstr>Publication Information Date</vt:lpstr>
      <vt:lpstr>Publication Information Publication Date Known</vt:lpstr>
      <vt:lpstr>Publication Information Copyright Date</vt:lpstr>
      <vt:lpstr>Publication Information Phonogram Date</vt:lpstr>
      <vt:lpstr>Publication Information Date of Manufacture</vt:lpstr>
      <vt:lpstr>Publication Information Date of Manufacture</vt:lpstr>
      <vt:lpstr>Publication Information Publication Date Not Identified</vt:lpstr>
      <vt:lpstr>PowerPoint Presentation</vt:lpstr>
      <vt:lpstr>Bibliographic Record Publication Statement</vt:lpstr>
      <vt:lpstr>PowerPoint Presentation</vt:lpstr>
      <vt:lpstr>Bibliographic Record Publication Statement</vt:lpstr>
      <vt:lpstr>PowerPoint Presentation</vt:lpstr>
      <vt:lpstr>Bibliographic Record Publication Statement</vt:lpstr>
      <vt:lpstr>PowerPoint Presentation</vt:lpstr>
      <vt:lpstr>Bibliographic Record Publication Statement</vt:lpstr>
      <vt:lpstr>PowerPoint Presentation</vt:lpstr>
      <vt:lpstr>Bibliographic Record Publication Statement</vt:lpstr>
      <vt:lpstr>PowerPoint Presentation</vt:lpstr>
      <vt:lpstr>Bibliographic Record Publication Statement</vt:lpstr>
      <vt:lpstr>Describing Carriers</vt:lpstr>
      <vt:lpstr>Replacement of GMD</vt:lpstr>
      <vt:lpstr>Media type</vt:lpstr>
      <vt:lpstr>Media type MARC field 337</vt:lpstr>
      <vt:lpstr>Carrier type</vt:lpstr>
      <vt:lpstr>Carrier type MARC field 338</vt:lpstr>
      <vt:lpstr>Content type</vt:lpstr>
      <vt:lpstr>Content type MARC field 336</vt:lpstr>
      <vt:lpstr>GMD vs. Types in MARC</vt:lpstr>
      <vt:lpstr>GMD vs. Types in user display</vt:lpstr>
      <vt:lpstr>Advantages of Media, Carrier, and Content types</vt:lpstr>
      <vt:lpstr>PowerPoint Presentation</vt:lpstr>
      <vt:lpstr>Bibliographic Records</vt:lpstr>
      <vt:lpstr>Describing Carriers</vt:lpstr>
      <vt:lpstr>Extent</vt:lpstr>
      <vt:lpstr>Physical Description Extent</vt:lpstr>
      <vt:lpstr>Carrier Types (RDA 3.3.1.3)</vt:lpstr>
      <vt:lpstr>Extent Examples</vt:lpstr>
      <vt:lpstr>Extent - Other terms</vt:lpstr>
      <vt:lpstr>Extent - Subunits</vt:lpstr>
      <vt:lpstr>Extent</vt:lpstr>
      <vt:lpstr>Extent - Text (RDA 3.4.5)</vt:lpstr>
      <vt:lpstr>Extent examples (text)</vt:lpstr>
      <vt:lpstr>Bibliographic Record </vt:lpstr>
      <vt:lpstr>Bibliographic Record</vt:lpstr>
      <vt:lpstr>Bibliographic Record </vt:lpstr>
      <vt:lpstr>Bibliographic Record</vt:lpstr>
      <vt:lpstr>Bibliographic Record</vt:lpstr>
      <vt:lpstr>Bibliographic Record</vt:lpstr>
      <vt:lpstr>Extent - Text  More than one volume</vt:lpstr>
      <vt:lpstr>Bibliographic Record</vt:lpstr>
      <vt:lpstr>Bibliographic Record</vt:lpstr>
      <vt:lpstr>Illustrative and Color Content  (RDA 7.15, 7.17)</vt:lpstr>
      <vt:lpstr>PowerPoint Presentation</vt:lpstr>
      <vt:lpstr>Relationship of illustrative content and content type</vt:lpstr>
      <vt:lpstr>Dimensions</vt:lpstr>
      <vt:lpstr>Dimensions</vt:lpstr>
      <vt:lpstr>PowerPoint Presentation</vt:lpstr>
      <vt:lpstr>Bibliographic Records</vt:lpstr>
      <vt:lpstr>Series Statement (2.12)</vt:lpstr>
      <vt:lpstr>Series</vt:lpstr>
      <vt:lpstr>Series</vt:lpstr>
      <vt:lpstr>Identifier for the Manifestation</vt:lpstr>
      <vt:lpstr>PowerPoint Presentation</vt:lpstr>
      <vt:lpstr>Bibliographic Record</vt:lpstr>
      <vt:lpstr>PowerPoint Presentation</vt:lpstr>
      <vt:lpstr>PowerPoint Presentation</vt:lpstr>
      <vt:lpstr>PowerPoint Presentation</vt:lpstr>
      <vt:lpstr>PowerPoint Presentation</vt:lpstr>
      <vt:lpstr>PowerPoint Presentation</vt:lpstr>
      <vt:lpstr>PowerPoint Presentation</vt:lpstr>
      <vt:lpstr>Notes</vt:lpstr>
      <vt:lpstr>Notes related to the manifestation (RDA 2.20)</vt:lpstr>
      <vt:lpstr>Notes related to the work (RDA 7.2-7.9)</vt:lpstr>
      <vt:lpstr>Notes related to the work (RDA 7.2-7.9)</vt:lpstr>
      <vt:lpstr>Note related to the work (RDA 25, structured description)</vt:lpstr>
      <vt:lpstr>Notes related to the expression (RDA 7.10-7.28)</vt:lpstr>
      <vt:lpstr>Notes</vt:lpstr>
      <vt:lpstr>Some possible notes</vt:lpstr>
      <vt:lpstr>Some possible notes</vt:lpstr>
      <vt:lpstr>Some possible notes</vt:lpstr>
      <vt:lpstr>Some possible notes</vt:lpstr>
      <vt:lpstr>Some possible notes</vt:lpstr>
      <vt:lpstr>Some possible notes</vt:lpstr>
      <vt:lpstr>Exercise </vt:lpstr>
      <vt:lpstr>Last numbered page = 357</vt:lpstr>
      <vt:lpstr>Last numbered page = 293</vt:lpstr>
      <vt:lpstr>Module 10 Describing Manifestations (and some attributes of Works and Expressions)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421</cp:revision>
  <cp:lastPrinted>2013-02-18T21:33:38Z</cp:lastPrinted>
  <dcterms:created xsi:type="dcterms:W3CDTF">2009-02-12T16:45:06Z</dcterms:created>
  <dcterms:modified xsi:type="dcterms:W3CDTF">2013-03-11T20:29:35Z</dcterms:modified>
</cp:coreProperties>
</file>